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81"/>
  </p:notesMasterIdLst>
  <p:sldIdLst>
    <p:sldId id="493" r:id="rId3"/>
    <p:sldId id="283" r:id="rId4"/>
    <p:sldId id="466" r:id="rId5"/>
    <p:sldId id="471" r:id="rId6"/>
    <p:sldId id="370" r:id="rId7"/>
    <p:sldId id="377" r:id="rId8"/>
    <p:sldId id="491" r:id="rId9"/>
    <p:sldId id="506" r:id="rId10"/>
    <p:sldId id="503" r:id="rId11"/>
    <p:sldId id="504" r:id="rId12"/>
    <p:sldId id="470" r:id="rId13"/>
    <p:sldId id="389" r:id="rId14"/>
    <p:sldId id="393" r:id="rId15"/>
    <p:sldId id="508" r:id="rId16"/>
    <p:sldId id="394" r:id="rId17"/>
    <p:sldId id="436" r:id="rId18"/>
    <p:sldId id="486" r:id="rId19"/>
    <p:sldId id="474" r:id="rId20"/>
    <p:sldId id="438" r:id="rId21"/>
    <p:sldId id="502" r:id="rId22"/>
    <p:sldId id="412" r:id="rId23"/>
    <p:sldId id="425" r:id="rId24"/>
    <p:sldId id="424" r:id="rId25"/>
    <p:sldId id="423" r:id="rId26"/>
    <p:sldId id="417" r:id="rId27"/>
    <p:sldId id="418" r:id="rId28"/>
    <p:sldId id="439" r:id="rId29"/>
    <p:sldId id="437" r:id="rId30"/>
    <p:sldId id="447" r:id="rId31"/>
    <p:sldId id="384" r:id="rId32"/>
    <p:sldId id="386" r:id="rId33"/>
    <p:sldId id="440" r:id="rId34"/>
    <p:sldId id="512" r:id="rId35"/>
    <p:sldId id="501" r:id="rId36"/>
    <p:sldId id="451" r:id="rId37"/>
    <p:sldId id="500" r:id="rId38"/>
    <p:sldId id="509" r:id="rId39"/>
    <p:sldId id="477" r:id="rId40"/>
    <p:sldId id="406" r:id="rId41"/>
    <p:sldId id="314" r:id="rId42"/>
    <p:sldId id="485" r:id="rId43"/>
    <p:sldId id="498" r:id="rId44"/>
    <p:sldId id="510" r:id="rId45"/>
    <p:sldId id="482" r:id="rId46"/>
    <p:sldId id="382" r:id="rId47"/>
    <p:sldId id="388" r:id="rId48"/>
    <p:sldId id="462" r:id="rId49"/>
    <p:sldId id="463" r:id="rId50"/>
    <p:sldId id="511" r:id="rId51"/>
    <p:sldId id="320" r:id="rId52"/>
    <p:sldId id="369" r:id="rId53"/>
    <p:sldId id="446" r:id="rId54"/>
    <p:sldId id="488" r:id="rId55"/>
    <p:sldId id="484" r:id="rId56"/>
    <p:sldId id="507" r:id="rId57"/>
    <p:sldId id="375" r:id="rId58"/>
    <p:sldId id="256" r:id="rId59"/>
    <p:sldId id="391" r:id="rId60"/>
    <p:sldId id="468" r:id="rId61"/>
    <p:sldId id="416" r:id="rId62"/>
    <p:sldId id="449" r:id="rId63"/>
    <p:sldId id="387" r:id="rId64"/>
    <p:sldId id="453" r:id="rId65"/>
    <p:sldId id="460" r:id="rId66"/>
    <p:sldId id="459" r:id="rId67"/>
    <p:sldId id="407" r:id="rId68"/>
    <p:sldId id="328" r:id="rId69"/>
    <p:sldId id="408" r:id="rId70"/>
    <p:sldId id="404" r:id="rId71"/>
    <p:sldId id="405" r:id="rId72"/>
    <p:sldId id="410" r:id="rId73"/>
    <p:sldId id="469" r:id="rId74"/>
    <p:sldId id="323" r:id="rId75"/>
    <p:sldId id="452" r:id="rId76"/>
    <p:sldId id="442" r:id="rId77"/>
    <p:sldId id="458" r:id="rId78"/>
    <p:sldId id="455" r:id="rId79"/>
    <p:sldId id="497" r:id="rId8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89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436" y="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5208" y="4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69B2B-8B7A-4E18-BC69-5BDBC130C84C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2202B-6E37-4AE5-B06C-BB00BEDFDF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23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397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83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164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7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461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95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90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333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42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47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C1839-681B-5F46-B56F-598B9796F25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6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571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8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020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974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259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768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31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885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774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4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728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39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841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6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809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916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81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323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14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89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27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07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C1839-681B-5F46-B56F-598B9796F25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7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514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507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618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359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261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136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734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68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86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40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C1839-681B-5F46-B56F-598B9796F25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20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264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99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775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451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62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885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5306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96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583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904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24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1365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18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2562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2481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0056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036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145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443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13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840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09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2625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41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1839-681B-5F46-B56F-598B9796F254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8483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795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852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901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9398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959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34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2202B-6E37-4AE5-B06C-BB00BEDFDF4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07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3908D-CDFA-4F85-9BDD-D16F18B8E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21A8-60E9-47BD-9147-9F0E2330D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D8CCBC-195E-4A3E-BDD3-BAD16BC3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4D6708-99F3-485F-B66D-E5BB1421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2A7B9-2F3D-4C12-ACDE-A84C8FC4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5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10E63-47E1-44AA-BD89-901E52F1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C7A952-B8E9-40F7-95F6-0646877AB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69B15F-ACC5-4F4D-A5B2-1FF8F4D4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BDEC60-ED5D-4DAA-8200-ED4E07D9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5F0867-4980-4698-A3C6-E6BC0444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7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3EC0EA1-2F04-4C74-86BD-90A2BCB8F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E73516-763C-448E-8D13-4609138BC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9BAFAD-6575-4CC2-8236-14A80187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9951B0-DBC8-4405-B1E8-A0BAE82D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7F1F0F-B788-4ED5-8DD4-15773A71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1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Baua Tabelle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Folientitel Tabelle/Diagramm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‹Nr.›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54400" y="5700291"/>
            <a:ext cx="10622400" cy="3852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 sz="1733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 dirty="0"/>
              <a:t>Bildunterschrift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/>
            </a:pPr>
            <a:endParaRPr lang="de-DE" dirty="0"/>
          </a:p>
          <a:p>
            <a:pPr lvl="0"/>
            <a:endParaRPr lang="de-DE" dirty="0"/>
          </a:p>
        </p:txBody>
      </p:sp>
      <p:sp>
        <p:nvSpPr>
          <p:cNvPr id="7" name="Datumsplatzhalter 12"/>
          <p:cNvSpPr>
            <a:spLocks noGrp="1"/>
          </p:cNvSpPr>
          <p:nvPr>
            <p:ph type="dt" sz="half" idx="2"/>
          </p:nvPr>
        </p:nvSpPr>
        <p:spPr>
          <a:xfrm>
            <a:off x="955200" y="6408000"/>
            <a:ext cx="1248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333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9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73492"/>
            <a:ext cx="10363200" cy="2236471"/>
          </a:xfrm>
        </p:spPr>
        <p:txBody>
          <a:bodyPr anchor="b"/>
          <a:lstStyle>
            <a:lvl1pPr algn="ctr">
              <a:defRPr sz="5245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/>
          <a:lstStyle>
            <a:lvl1pPr marL="0" indent="0" algn="ctr">
              <a:buNone/>
              <a:defRPr sz="2099"/>
            </a:lvl1pPr>
            <a:lvl2pPr marL="399715" indent="0" algn="ctr">
              <a:buNone/>
              <a:defRPr sz="1749"/>
            </a:lvl2pPr>
            <a:lvl3pPr marL="799431" indent="0" algn="ctr">
              <a:buNone/>
              <a:defRPr sz="1573"/>
            </a:lvl3pPr>
            <a:lvl4pPr marL="1199145" indent="0" algn="ctr">
              <a:buNone/>
              <a:defRPr sz="1399"/>
            </a:lvl4pPr>
            <a:lvl5pPr marL="1598860" indent="0" algn="ctr">
              <a:buNone/>
              <a:defRPr sz="1399"/>
            </a:lvl5pPr>
            <a:lvl6pPr marL="1998575" indent="0" algn="ctr">
              <a:buNone/>
              <a:defRPr sz="1399"/>
            </a:lvl6pPr>
            <a:lvl7pPr marL="2398291" indent="0" algn="ctr">
              <a:buNone/>
              <a:defRPr sz="1399"/>
            </a:lvl7pPr>
            <a:lvl8pPr marL="2798005" indent="0" algn="ctr">
              <a:buNone/>
              <a:defRPr sz="1399"/>
            </a:lvl8pPr>
            <a:lvl9pPr marL="3197720" indent="0" algn="ctr">
              <a:buNone/>
              <a:defRPr sz="1399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B70C1-F497-4B26-A840-896359A1FC72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90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 Baua Folie List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Textebene</a:t>
            </a:r>
          </a:p>
          <a:p>
            <a:pPr lvl="2"/>
            <a:r>
              <a:rPr lang="de-DE" dirty="0"/>
              <a:t>Dritte Textebene</a:t>
            </a:r>
          </a:p>
          <a:p>
            <a:pPr lvl="3"/>
            <a:r>
              <a:rPr lang="de-DE" dirty="0"/>
              <a:t>Vierte Textebene</a:t>
            </a:r>
          </a:p>
          <a:p>
            <a:pPr lvl="4"/>
            <a:r>
              <a:rPr lang="de-DE" dirty="0"/>
              <a:t>Fünfte Textebene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55200" y="6408000"/>
            <a:ext cx="12480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44000" y="6408000"/>
            <a:ext cx="62640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Thema des Vortrags - Vortragende(r) (Titel, Vorname, Name)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  <a:prstGeom prst="rect">
            <a:avLst/>
          </a:prstGeom>
        </p:spPr>
        <p:txBody>
          <a:bodyPr/>
          <a:lstStyle/>
          <a:p>
            <a:fld id="{0EC98677-B2D0-CE4F-80A5-D755685D84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778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D1EDB1-8754-40A5-A4F5-5C0C84CA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FDEF5E-51D9-4AAE-B858-B7015677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C498F-C560-4768-9B9E-6B5311B5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40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8DFC5-DACA-466A-A181-90253F14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75124-C4EB-499C-94F6-5FD8577F0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76995-5832-4056-8881-CA77439E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698203-FC9E-4FB2-8EAA-5E3D6332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3E433-84EF-4FFA-88A5-CFEA8C3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4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92FA0-F377-4031-8832-54A73197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1EAA98-BDA3-462E-A397-0EDCD4DA4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7B7497-E3D8-4098-B671-6FCA5FE9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EAD8-9AC4-434E-8AF0-D38E0030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168A-68DA-429F-96C2-1D0EF7C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82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46BA9-769A-4159-9EF8-554306E0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CC0AC8-8FA0-41D2-9A49-B31056DA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AF9E7-03E8-450B-A76F-008217DD5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4565F7-7BEE-4291-B15A-16EA2D2C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B2AEE4-DCDA-4429-8BDD-09DEF68E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3CE805-464F-42D6-A59D-6702AB44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39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9108B-86FC-4B76-9F52-3E2D59AB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E0E39-8FE7-4521-A415-49EC82FC4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810D66-2CA2-464B-B9DA-7007450F5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EF4B81-195A-436D-B266-1F2917A1A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D2B0BD-4F31-4C68-8C82-62DA0E205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F3E60E-A057-426C-BB42-CFA46576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599DA1-8340-4826-8B9A-D38B0115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8B9907-BC73-4FE7-8061-E32F183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23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899AD-D089-4E06-BC98-95CC32A3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1DF0E-5D0D-46E3-9F99-C3416DCC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9D379F-D739-4D22-8CCA-CF504623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DE738A-22AD-48D2-B286-AFB2D4D4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00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D1EDB1-8754-40A5-A4F5-5C0C84CA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FDEF5E-51D9-4AAE-B858-B7015677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C498F-C560-4768-9B9E-6B5311B5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24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3BA6C-0D64-43AB-B0EC-A4C586B0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7EE63E-28E5-4B98-AD2F-2132B0C1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297168-E636-45BD-8C18-CC894283C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1CB70B-E41C-4428-BDCF-09D883BC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CD32D2-ED42-4FBA-AB52-19A7AB54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F45103-785D-4D33-873C-6F10A040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14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6246C-0CF5-4B0B-A5B0-4031794D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C90E7DD-754F-419E-B6BC-7D0F1567C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9257C-03C9-49F1-BFB9-090E1C80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5BDB98-F53B-405D-B63C-067BCCA5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98F6B1-2DBE-4BA8-B1A4-7F0BB60C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EF95FA-A094-41BB-B214-5348882D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83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55F36C2-97C3-4C0C-9943-D4C8C11F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750619-CF42-4752-8578-8BD59F409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DD822C-AA08-4111-AF7A-60B94EC2D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811C-BFB1-47F9-B352-F825CC5F1D1D}" type="datetimeFigureOut">
              <a:rPr lang="de-DE" smtClean="0"/>
              <a:t>30.10.2023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7E8DBC-7617-40FB-A9D7-F8FE4AADA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57B7AC-84BC-4193-9C57-3EEF0897B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66444-4CCD-403A-8C17-90B811B515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11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pic>
        <p:nvPicPr>
          <p:cNvPr id="9" name="Bild 8" descr="Baua_Logo_CMYK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799" y="6448781"/>
            <a:ext cx="1394197" cy="292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4400" y="1512001"/>
            <a:ext cx="105600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Textebene</a:t>
            </a:r>
          </a:p>
          <a:p>
            <a:pPr lvl="2"/>
            <a:r>
              <a:rPr lang="de-DE" dirty="0"/>
              <a:t>Dritte Textebene</a:t>
            </a:r>
          </a:p>
          <a:p>
            <a:pPr lvl="3"/>
            <a:r>
              <a:rPr lang="de-DE" dirty="0"/>
              <a:t>Vierte Textebene</a:t>
            </a:r>
          </a:p>
          <a:p>
            <a:pPr lvl="4"/>
            <a:r>
              <a:rPr lang="de-DE" dirty="0"/>
              <a:t>Fünfte Textebene</a:t>
            </a:r>
          </a:p>
        </p:txBody>
      </p:sp>
      <p:sp>
        <p:nvSpPr>
          <p:cNvPr id="10" name="Foliennummernplatzhalter 11"/>
          <p:cNvSpPr>
            <a:spLocks noGrp="1" noChangeAspect="1"/>
          </p:cNvSpPr>
          <p:nvPr>
            <p:ph type="sldNum" sz="quarter" idx="4"/>
          </p:nvPr>
        </p:nvSpPr>
        <p:spPr>
          <a:xfrm>
            <a:off x="206400" y="6408000"/>
            <a:ext cx="648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3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fld id="{E0DD6115-10E7-4E85-A74E-611AED4BB11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12"/>
          <p:cNvSpPr>
            <a:spLocks noGrp="1"/>
          </p:cNvSpPr>
          <p:nvPr>
            <p:ph type="dt" sz="half" idx="2"/>
          </p:nvPr>
        </p:nvSpPr>
        <p:spPr>
          <a:xfrm>
            <a:off x="955200" y="6408000"/>
            <a:ext cx="1248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333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fld id="{2A26A127-E167-4336-9CB9-3C72C3F01D68}" type="datetime1">
              <a:rPr lang="de-DE" smtClean="0"/>
              <a:t>30.10.2023</a:t>
            </a:fld>
            <a:endParaRPr lang="de-DE" dirty="0"/>
          </a:p>
        </p:txBody>
      </p:sp>
      <p:sp>
        <p:nvSpPr>
          <p:cNvPr id="12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2544000" y="6408000"/>
            <a:ext cx="6264000" cy="3636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333" b="0" spc="13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FB 2 Dienstberatung – Fachvortrag CPS KI</a:t>
            </a:r>
          </a:p>
        </p:txBody>
      </p:sp>
    </p:spTree>
    <p:extLst>
      <p:ext uri="{BB962C8B-B14F-4D97-AF65-F5344CB8AC3E}">
        <p14:creationId xmlns:p14="http://schemas.microsoft.com/office/powerpoint/2010/main" val="421443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3067" kern="1200" spc="67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42" indent="-361942" algn="l" defTabSz="609585" rtl="0" eaLnBrk="1" latinLnBrk="0" hangingPunct="1">
        <a:spcBef>
          <a:spcPct val="20000"/>
        </a:spcBef>
        <a:buFont typeface="Symbol" charset="2"/>
        <a:buChar char="-"/>
        <a:defRPr sz="2933" b="1" i="0" kern="1200" spc="67">
          <a:solidFill>
            <a:schemeClr val="tx2"/>
          </a:solidFill>
          <a:latin typeface="+mn-lt"/>
          <a:ea typeface="+mn-ea"/>
          <a:cs typeface="+mn-cs"/>
        </a:defRPr>
      </a:lvl1pPr>
      <a:lvl2pPr marL="721766" indent="-359824" algn="l" defTabSz="609585" rtl="0" eaLnBrk="1" latinLnBrk="0" hangingPunct="1">
        <a:spcBef>
          <a:spcPct val="20000"/>
        </a:spcBef>
        <a:buFont typeface="Arial"/>
        <a:buChar char="–"/>
        <a:tabLst>
          <a:tab pos="958827" algn="l"/>
        </a:tabLst>
        <a:defRPr sz="2933" kern="1200" spc="67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3124" indent="-351358" algn="l" defTabSz="609585" rtl="0" eaLnBrk="1" latinLnBrk="0" hangingPunct="1">
        <a:spcBef>
          <a:spcPct val="20000"/>
        </a:spcBef>
        <a:buFont typeface="Symbol" charset="2"/>
        <a:buChar char="-"/>
        <a:tabLst>
          <a:tab pos="1073124" algn="l"/>
        </a:tabLst>
        <a:defRPr sz="2667" kern="1200" spc="67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2948" indent="-359824" algn="l" defTabSz="609585" rtl="0" eaLnBrk="1" latinLnBrk="0" hangingPunct="1">
        <a:spcBef>
          <a:spcPct val="20000"/>
        </a:spcBef>
        <a:buFont typeface="Arial"/>
        <a:buChar char="–"/>
        <a:defRPr sz="2667" kern="1200" spc="67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4888" indent="-361942" algn="l" defTabSz="609585" rtl="0" eaLnBrk="1" latinLnBrk="0" hangingPunct="1">
        <a:spcBef>
          <a:spcPct val="20000"/>
        </a:spcBef>
        <a:buFont typeface="Symbol" charset="2"/>
        <a:buChar char="-"/>
        <a:defRPr sz="2667" kern="1200" spc="67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t1p.de/ML-exp2" TargetMode="External"/><Relationship Id="rId7" Type="http://schemas.openxmlformats.org/officeDocument/2006/relationships/hyperlink" Target="https://github.com/SilviaVock/IEEE-MMM-2023-Hands-on-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1p.de/ML-exp1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1p.de/ML-exp1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t1p.de/ML-exp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victorzhou.com%2Fmedia%2Fnn-series%2Fnetwork.svg&amp;tbnid=Vj-8ZWIevVg0HM&amp;vet=12ahUKEwjz1s2Ypv2BAxUDRuUKHQoTD-gQMygIegQIARBk..i&amp;imgrefurl=https%3A%2F%2Fvictorzhou.com%2Fseries%2Fneural-networks-from-scratch%2F&amp;docid=ry-yzt-4K1zoBM&amp;w=700&amp;h=350&amp;q=neural%20network&amp;client=firefox-b-e&amp;ved=2ahUKEwjz1s2Ypv2BAxUDRuUKHQoTD-gQMygIegQIARB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csail.mit.edu/papers/v12/pedregosa11a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jpg"/><Relationship Id="rId11" Type="http://schemas.openxmlformats.org/officeDocument/2006/relationships/image" Target="../media/image6.pn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6.png"/><Relationship Id="rId1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hysics-informed-neural-networks-pinns-an-intuitive-guide-fff138069563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hysicsbaseddeeplearning.org/intro.html" TargetMode="External"/><Relationship Id="rId4" Type="http://schemas.openxmlformats.org/officeDocument/2006/relationships/hyperlink" Target="https://deeplearningforphysicsresearchbook.github.io/deep-learning-physic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://www.flaticon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8B81457-3083-448D-9AF6-F93678BA3D51}"/>
              </a:ext>
            </a:extLst>
          </p:cNvPr>
          <p:cNvSpPr txBox="1"/>
          <p:nvPr/>
        </p:nvSpPr>
        <p:spPr>
          <a:xfrm>
            <a:off x="3171056" y="3016858"/>
            <a:ext cx="6277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dirty="0">
                <a:hlinkClick r:id="rId3"/>
              </a:rPr>
              <a:t>https://t1p.de/ML-exp2</a:t>
            </a:r>
            <a:r>
              <a:rPr lang="de-DE" sz="4000" dirty="0"/>
              <a:t>  </a:t>
            </a:r>
            <a:endParaRPr lang="de-DE" sz="4000" dirty="0">
              <a:solidFill>
                <a:srgbClr val="0070C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5A1CE3-BFA5-4F7A-8A06-08B2238383CD}"/>
              </a:ext>
            </a:extLst>
          </p:cNvPr>
          <p:cNvSpPr txBox="1"/>
          <p:nvPr/>
        </p:nvSpPr>
        <p:spPr>
          <a:xfrm>
            <a:off x="0" y="89380"/>
            <a:ext cx="12088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Option 1: </a:t>
            </a:r>
            <a:r>
              <a:rPr lang="de-DE" sz="2400" b="1" dirty="0">
                <a:solidFill>
                  <a:srgbClr val="0070C0"/>
                </a:solidFill>
              </a:rPr>
              <a:t>Load </a:t>
            </a:r>
            <a:r>
              <a:rPr lang="de-DE" sz="2400" b="1" dirty="0" err="1">
                <a:solidFill>
                  <a:srgbClr val="0070C0"/>
                </a:solidFill>
              </a:rPr>
              <a:t>examples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before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start</a:t>
            </a:r>
            <a:r>
              <a:rPr lang="de-DE" sz="2400" b="1" dirty="0">
                <a:solidFill>
                  <a:srgbClr val="0070C0"/>
                </a:solidFill>
              </a:rPr>
              <a:t> (</a:t>
            </a:r>
            <a:r>
              <a:rPr lang="de-DE" sz="2400" b="1" dirty="0" err="1">
                <a:solidFill>
                  <a:srgbClr val="0070C0"/>
                </a:solidFill>
              </a:rPr>
              <a:t>note</a:t>
            </a:r>
            <a:r>
              <a:rPr lang="de-DE" sz="2400" b="1" dirty="0">
                <a:solidFill>
                  <a:srgbClr val="0070C0"/>
                </a:solidFill>
              </a:rPr>
              <a:t>: </a:t>
            </a:r>
            <a:r>
              <a:rPr lang="de-DE" sz="2400" b="1" dirty="0" err="1">
                <a:solidFill>
                  <a:srgbClr val="0070C0"/>
                </a:solidFill>
              </a:rPr>
              <a:t>google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account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needed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for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download</a:t>
            </a:r>
            <a:r>
              <a:rPr lang="de-DE" sz="2400" b="1" dirty="0">
                <a:solidFill>
                  <a:srgbClr val="0070C0"/>
                </a:solidFill>
              </a:rPr>
              <a:t> and </a:t>
            </a:r>
            <a:r>
              <a:rPr lang="de-DE" sz="2400" b="1" dirty="0" err="1">
                <a:solidFill>
                  <a:srgbClr val="0070C0"/>
                </a:solidFill>
              </a:rPr>
              <a:t>testing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without</a:t>
            </a:r>
            <a:r>
              <a:rPr lang="de-DE" sz="2400" b="1" dirty="0">
                <a:solidFill>
                  <a:srgbClr val="0070C0"/>
                </a:solidFill>
              </a:rPr>
              <a:t>: </a:t>
            </a:r>
            <a:r>
              <a:rPr lang="de-DE" sz="2400" b="1" dirty="0" err="1">
                <a:solidFill>
                  <a:srgbClr val="0070C0"/>
                </a:solidFill>
              </a:rPr>
              <a:t>only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reading</a:t>
            </a:r>
            <a:r>
              <a:rPr lang="de-DE" sz="2400" b="1" dirty="0">
                <a:solidFill>
                  <a:srgbClr val="0070C0"/>
                </a:solidFill>
              </a:rPr>
              <a:t> possible):</a:t>
            </a:r>
            <a:endParaRPr lang="de-DE" sz="2000" dirty="0">
              <a:solidFill>
                <a:srgbClr val="0070C0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B6D801A-CDB1-4AF6-8BE0-0895DFBE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87" y="1004149"/>
            <a:ext cx="2074240" cy="20742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A237240-BD29-4E96-808E-C2EC4ED3A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3" y="2427484"/>
            <a:ext cx="2074240" cy="20742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2E172A-61D9-4B24-A260-F9D9381123B1}"/>
              </a:ext>
            </a:extLst>
          </p:cNvPr>
          <p:cNvSpPr txBox="1"/>
          <p:nvPr/>
        </p:nvSpPr>
        <p:spPr>
          <a:xfrm>
            <a:off x="4549931" y="128997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FFC000"/>
                </a:solidFill>
              </a:rPr>
              <a:t>Example</a:t>
            </a:r>
            <a:r>
              <a:rPr lang="de-DE" sz="2400" b="1" dirty="0">
                <a:solidFill>
                  <a:srgbClr val="FFC000"/>
                </a:solidFill>
              </a:rPr>
              <a:t> 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2873128-1C61-460C-9E16-A9C2527F9241}"/>
              </a:ext>
            </a:extLst>
          </p:cNvPr>
          <p:cNvSpPr txBox="1"/>
          <p:nvPr/>
        </p:nvSpPr>
        <p:spPr>
          <a:xfrm>
            <a:off x="4561195" y="2561235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FFC000"/>
                </a:solidFill>
              </a:rPr>
              <a:t>Example</a:t>
            </a:r>
            <a:r>
              <a:rPr lang="de-DE" sz="2400" b="1" dirty="0">
                <a:solidFill>
                  <a:srgbClr val="FFC000"/>
                </a:solidFill>
              </a:rPr>
              <a:t>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6F8EC1-03F2-4129-9738-20C89E6BBD04}"/>
              </a:ext>
            </a:extLst>
          </p:cNvPr>
          <p:cNvSpPr txBox="1"/>
          <p:nvPr/>
        </p:nvSpPr>
        <p:spPr>
          <a:xfrm>
            <a:off x="3171056" y="1772389"/>
            <a:ext cx="5708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dirty="0">
                <a:hlinkClick r:id="rId6"/>
              </a:rPr>
              <a:t>https://t1p.de/ML-exp1</a:t>
            </a:r>
            <a:r>
              <a:rPr lang="de-DE" sz="4000" dirty="0"/>
              <a:t> 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774389-891F-45A2-8531-EC96BB05059A}"/>
              </a:ext>
            </a:extLst>
          </p:cNvPr>
          <p:cNvSpPr txBox="1"/>
          <p:nvPr/>
        </p:nvSpPr>
        <p:spPr>
          <a:xfrm>
            <a:off x="103498" y="4364479"/>
            <a:ext cx="12088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Option 2: </a:t>
            </a:r>
            <a:r>
              <a:rPr lang="de-DE" sz="2400" b="1" dirty="0">
                <a:solidFill>
                  <a:srgbClr val="0070C0"/>
                </a:solidFill>
              </a:rPr>
              <a:t>Download </a:t>
            </a:r>
            <a:r>
              <a:rPr lang="de-DE" sz="2400" b="1" dirty="0" err="1">
                <a:solidFill>
                  <a:srgbClr val="0070C0"/>
                </a:solidFill>
              </a:rPr>
              <a:t>exercises</a:t>
            </a:r>
            <a:r>
              <a:rPr lang="de-DE" sz="2400" b="1" dirty="0">
                <a:solidFill>
                  <a:srgbClr val="0070C0"/>
                </a:solidFill>
              </a:rPr>
              <a:t> and </a:t>
            </a:r>
            <a:r>
              <a:rPr lang="de-DE" sz="2400" b="1" dirty="0" err="1">
                <a:solidFill>
                  <a:srgbClr val="0070C0"/>
                </a:solidFill>
              </a:rPr>
              <a:t>presentation</a:t>
            </a:r>
            <a:r>
              <a:rPr lang="de-DE" sz="2400" b="1" dirty="0">
                <a:solidFill>
                  <a:srgbClr val="0070C0"/>
                </a:solidFill>
              </a:rPr>
              <a:t> and </a:t>
            </a:r>
            <a:r>
              <a:rPr lang="de-DE" sz="2400" b="1" dirty="0" err="1">
                <a:solidFill>
                  <a:srgbClr val="0070C0"/>
                </a:solidFill>
              </a:rPr>
              <a:t>run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them</a:t>
            </a:r>
            <a:r>
              <a:rPr lang="de-DE" sz="2400" b="1" dirty="0">
                <a:solidFill>
                  <a:srgbClr val="0070C0"/>
                </a:solidFill>
              </a:rPr>
              <a:t> in </a:t>
            </a:r>
            <a:r>
              <a:rPr lang="de-DE" sz="2400" b="1" dirty="0" err="1">
                <a:solidFill>
                  <a:srgbClr val="0070C0"/>
                </a:solidFill>
              </a:rPr>
              <a:t>your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environment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of</a:t>
            </a:r>
            <a:r>
              <a:rPr lang="de-DE" sz="2400" b="1" dirty="0">
                <a:solidFill>
                  <a:srgbClr val="0070C0"/>
                </a:solidFill>
              </a:rPr>
              <a:t> </a:t>
            </a:r>
            <a:r>
              <a:rPr lang="de-DE" sz="2400" b="1" dirty="0" err="1">
                <a:solidFill>
                  <a:srgbClr val="0070C0"/>
                </a:solidFill>
              </a:rPr>
              <a:t>choice</a:t>
            </a:r>
            <a:r>
              <a:rPr lang="de-DE" sz="2400" b="1" dirty="0">
                <a:solidFill>
                  <a:srgbClr val="0070C0"/>
                </a:solidFill>
              </a:rPr>
              <a:t>: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246ACE-5F5A-4678-80EB-7DB9B794437A}"/>
              </a:ext>
            </a:extLst>
          </p:cNvPr>
          <p:cNvSpPr txBox="1"/>
          <p:nvPr/>
        </p:nvSpPr>
        <p:spPr>
          <a:xfrm>
            <a:off x="108774" y="6027003"/>
            <a:ext cx="1004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   </a:t>
            </a:r>
            <a:r>
              <a:rPr lang="de-DE" sz="2800" dirty="0">
                <a:hlinkClick r:id="rId7"/>
              </a:rPr>
              <a:t>https://github.com/SilviaVock/IEEE-MMM-2023-Hands-on-tutorial</a:t>
            </a:r>
            <a:r>
              <a:rPr lang="de-DE" sz="2800" dirty="0"/>
              <a:t> </a:t>
            </a:r>
          </a:p>
          <a:p>
            <a:endParaRPr lang="de-DE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333FDD-C36D-466D-BC6A-818C30174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68" y="5101650"/>
            <a:ext cx="5155565" cy="71135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5A14C85-AFB5-4F82-970A-92136B2B6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14" y="4757514"/>
            <a:ext cx="2100486" cy="21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8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9678C4-0273-4836-BDDB-EDE4DD78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FF3A4-A14B-42D2-95BC-CFC70F40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10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2BB33-4F26-4D7C-BB13-8D5C6E68AF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52D47-11FA-4BF4-AED0-3E7D576A23EB}" type="datetime1">
              <a:rPr lang="de-DE" smtClean="0"/>
              <a:t>30.10.2023</a:t>
            </a:fld>
            <a:endParaRPr lang="de-DE"/>
          </a:p>
        </p:txBody>
      </p:sp>
      <p:sp>
        <p:nvSpPr>
          <p:cNvPr id="13" name="Titel 6">
            <a:extLst>
              <a:ext uri="{FF2B5EF4-FFF2-40B4-BE49-F238E27FC236}">
                <a16:creationId xmlns:a16="http://schemas.microsoft.com/office/drawing/2014/main" id="{E23D70CC-5719-40F7-85BA-1EF3B0870133}"/>
              </a:ext>
            </a:extLst>
          </p:cNvPr>
          <p:cNvSpPr txBox="1">
            <a:spLocks/>
          </p:cNvSpPr>
          <p:nvPr/>
        </p:nvSpPr>
        <p:spPr>
          <a:xfrm>
            <a:off x="480000" y="317434"/>
            <a:ext cx="11318400" cy="927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Data and </a:t>
            </a:r>
            <a:r>
              <a:rPr lang="de-DE" sz="2800" dirty="0" err="1"/>
              <a:t>tasks</a:t>
            </a:r>
            <a:r>
              <a:rPr lang="de-DE" sz="2800" dirty="0"/>
              <a:t> in </a:t>
            </a:r>
            <a:r>
              <a:rPr lang="de-DE" sz="2800" dirty="0" err="1"/>
              <a:t>physics</a:t>
            </a:r>
            <a:r>
              <a:rPr lang="de-DE" sz="2800" dirty="0"/>
              <a:t> </a:t>
            </a:r>
            <a:r>
              <a:rPr lang="de-DE" sz="2800" dirty="0" err="1"/>
              <a:t>research</a:t>
            </a:r>
            <a:r>
              <a:rPr lang="de-DE" sz="2800" dirty="0"/>
              <a:t>: SEM </a:t>
            </a:r>
            <a:r>
              <a:rPr lang="de-DE" sz="2800" dirty="0" err="1"/>
              <a:t>image</a:t>
            </a:r>
            <a:r>
              <a:rPr lang="de-DE" sz="2800" dirty="0"/>
              <a:t> </a:t>
            </a:r>
            <a:r>
              <a:rPr lang="de-DE" sz="2800" dirty="0" err="1"/>
              <a:t>classification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F249AA-04B7-4035-BE13-41F2D68CCA57}"/>
              </a:ext>
            </a:extLst>
          </p:cNvPr>
          <p:cNvSpPr txBox="1"/>
          <p:nvPr/>
        </p:nvSpPr>
        <p:spPr>
          <a:xfrm>
            <a:off x="480000" y="5926939"/>
            <a:ext cx="1139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localization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r>
              <a:rPr lang="de-DE" dirty="0"/>
              <a:t> in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lithography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40BCC1-ED46-45A3-86D6-99BC09D09B53}"/>
              </a:ext>
            </a:extLst>
          </p:cNvPr>
          <p:cNvSpPr txBox="1"/>
          <p:nvPr/>
        </p:nvSpPr>
        <p:spPr>
          <a:xfrm>
            <a:off x="4620638" y="1290084"/>
            <a:ext cx="3706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semiconductor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manufacturing</a:t>
            </a:r>
            <a:endParaRPr lang="de-DE" b="1" dirty="0">
              <a:solidFill>
                <a:srgbClr val="0070C0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D0457A1-87B5-40D2-9151-DEF7D8EE1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5" y="1801680"/>
            <a:ext cx="3581400" cy="35909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70E4BED-2881-4834-B202-57DE5292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05" y="1577771"/>
            <a:ext cx="8185333" cy="395709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EAB8316-24B3-4C17-B701-E0275960E1EE}"/>
              </a:ext>
            </a:extLst>
          </p:cNvPr>
          <p:cNvSpPr txBox="1"/>
          <p:nvPr/>
        </p:nvSpPr>
        <p:spPr>
          <a:xfrm>
            <a:off x="2472123" y="6485329"/>
            <a:ext cx="8548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https://learnopencv.com/ensemble-deep-learning-based-defect-classification-and-detection-in-sem-images/</a:t>
            </a:r>
          </a:p>
        </p:txBody>
      </p:sp>
    </p:spTree>
    <p:extLst>
      <p:ext uri="{BB962C8B-B14F-4D97-AF65-F5344CB8AC3E}">
        <p14:creationId xmlns:p14="http://schemas.microsoft.com/office/powerpoint/2010/main" val="120714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17520F1-374A-4C97-B992-FEAFB707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17434"/>
            <a:ext cx="11318400" cy="927176"/>
          </a:xfrm>
        </p:spPr>
        <p:txBody>
          <a:bodyPr/>
          <a:lstStyle/>
          <a:p>
            <a:r>
              <a:rPr lang="de-DE" sz="2800" dirty="0"/>
              <a:t>Data and </a:t>
            </a:r>
            <a:r>
              <a:rPr lang="de-DE" sz="2800" dirty="0" err="1"/>
              <a:t>tasks</a:t>
            </a:r>
            <a:r>
              <a:rPr lang="de-DE" sz="2800" dirty="0"/>
              <a:t> in </a:t>
            </a:r>
            <a:r>
              <a:rPr lang="de-DE" sz="2800" dirty="0" err="1"/>
              <a:t>physics</a:t>
            </a:r>
            <a:r>
              <a:rPr lang="de-DE" sz="2800" dirty="0"/>
              <a:t> </a:t>
            </a:r>
            <a:r>
              <a:rPr lang="de-DE" sz="2800" dirty="0" err="1"/>
              <a:t>research</a:t>
            </a:r>
            <a:r>
              <a:rPr lang="de-DE" sz="2800" dirty="0"/>
              <a:t>: Signal </a:t>
            </a:r>
            <a:r>
              <a:rPr lang="de-DE" sz="2800" dirty="0" err="1"/>
              <a:t>identification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6C9978-0188-4DA3-87FF-A68B0E79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11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D613BBE-C3C7-4486-AEB1-FF13A4927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969"/>
          <a:stretch/>
        </p:blipFill>
        <p:spPr>
          <a:xfrm>
            <a:off x="1516951" y="3926559"/>
            <a:ext cx="3900870" cy="24383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91AEF8B-D632-45A6-BA1B-0E2A3F48B336}"/>
              </a:ext>
            </a:extLst>
          </p:cNvPr>
          <p:cNvSpPr txBox="1"/>
          <p:nvPr/>
        </p:nvSpPr>
        <p:spPr>
          <a:xfrm>
            <a:off x="854400" y="1279301"/>
            <a:ext cx="11734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https://nbviewer.org/github/DeepLearningForPhysicsResearchBook/deep-learning-physics/blob/main/Exercise_09_2_solution.ipynb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7016160-2280-4827-989C-EA80F85E2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69"/>
          <a:stretch/>
        </p:blipFill>
        <p:spPr>
          <a:xfrm>
            <a:off x="1739385" y="1541220"/>
            <a:ext cx="3900869" cy="24383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E1C663-1CD7-4057-BD3E-E09C354E7CF8}"/>
              </a:ext>
            </a:extLst>
          </p:cNvPr>
          <p:cNvSpPr txBox="1"/>
          <p:nvPr/>
        </p:nvSpPr>
        <p:spPr>
          <a:xfrm>
            <a:off x="6461952" y="2329769"/>
            <a:ext cx="4237577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Time </a:t>
            </a:r>
            <a:r>
              <a:rPr lang="de-DE" dirty="0" err="1">
                <a:solidFill>
                  <a:srgbClr val="0070C0"/>
                </a:solidFill>
              </a:rPr>
              <a:t>series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electromagnetic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radiation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generated</a:t>
            </a:r>
            <a:r>
              <a:rPr lang="de-DE" dirty="0">
                <a:solidFill>
                  <a:srgbClr val="0070C0"/>
                </a:solidFill>
              </a:rPr>
              <a:t> in </a:t>
            </a:r>
            <a:r>
              <a:rPr lang="de-DE" dirty="0" err="1">
                <a:solidFill>
                  <a:srgbClr val="0070C0"/>
                </a:solidFill>
              </a:rPr>
              <a:t>the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atmosphere</a:t>
            </a:r>
            <a:endParaRPr lang="de-DE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Task: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identification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cosmic-ray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events</a:t>
            </a:r>
            <a:r>
              <a:rPr lang="de-DE" dirty="0">
                <a:solidFill>
                  <a:srgbClr val="0070C0"/>
                </a:solidFill>
              </a:rPr>
              <a:t> in </a:t>
            </a:r>
            <a:r>
              <a:rPr lang="de-DE" dirty="0" err="1">
                <a:solidFill>
                  <a:srgbClr val="0070C0"/>
                </a:solidFill>
              </a:rPr>
              <a:t>signal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traces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with</a:t>
            </a:r>
            <a:r>
              <a:rPr lang="de-DE" dirty="0">
                <a:solidFill>
                  <a:srgbClr val="0070C0"/>
                </a:solidFill>
              </a:rPr>
              <a:t> a high SNR</a:t>
            </a:r>
            <a:endParaRPr lang="de-DE" baseline="-25000" dirty="0">
              <a:solidFill>
                <a:srgbClr val="0070C0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CD9478F-9D9F-4375-8A3D-75EB01CF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7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BFBF3C-2786-4558-835D-500AF2A8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00" y="186016"/>
            <a:ext cx="11318400" cy="859073"/>
          </a:xfrm>
        </p:spPr>
        <p:txBody>
          <a:bodyPr/>
          <a:lstStyle/>
          <a:p>
            <a:r>
              <a:rPr lang="de-DE" sz="2400" dirty="0"/>
              <a:t>Quick </a:t>
            </a:r>
            <a:r>
              <a:rPr lang="de-DE" sz="2400" dirty="0" err="1"/>
              <a:t>start</a:t>
            </a:r>
            <a:r>
              <a:rPr lang="de-DE" sz="2400" dirty="0"/>
              <a:t>: </a:t>
            </a:r>
            <a:r>
              <a:rPr lang="de-DE" sz="2400" dirty="0" err="1"/>
              <a:t>steps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training</a:t>
            </a:r>
            <a:r>
              <a:rPr lang="de-DE" sz="2400" dirty="0"/>
              <a:t> a </a:t>
            </a:r>
            <a:r>
              <a:rPr lang="de-DE" sz="2400" dirty="0" err="1"/>
              <a:t>classification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scikit-learn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BF36FD-D9DA-4764-A894-DCABC4AD9D9E}"/>
              </a:ext>
            </a:extLst>
          </p:cNvPr>
          <p:cNvSpPr txBox="1"/>
          <p:nvPr/>
        </p:nvSpPr>
        <p:spPr>
          <a:xfrm>
            <a:off x="4287395" y="1263925"/>
            <a:ext cx="524829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B050"/>
                </a:solidFill>
              </a:rPr>
              <a:t>#import </a:t>
            </a:r>
            <a:r>
              <a:rPr lang="de-DE" sz="1600" dirty="0" err="1">
                <a:solidFill>
                  <a:srgbClr val="00B050"/>
                </a:solidFill>
              </a:rPr>
              <a:t>data</a:t>
            </a:r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 err="1"/>
              <a:t>df</a:t>
            </a:r>
            <a:r>
              <a:rPr lang="de-DE" sz="1600" dirty="0"/>
              <a:t> = </a:t>
            </a:r>
            <a:r>
              <a:rPr lang="de-DE" sz="1600" dirty="0" err="1"/>
              <a:t>read_csv</a:t>
            </a:r>
            <a:r>
              <a:rPr lang="de-DE" sz="1600" dirty="0"/>
              <a:t>(‘https://‘, </a:t>
            </a:r>
            <a:r>
              <a:rPr lang="de-DE" sz="1600" dirty="0" err="1"/>
              <a:t>delimiter</a:t>
            </a:r>
            <a:r>
              <a:rPr lang="de-DE" sz="1600" dirty="0"/>
              <a:t> = “,“)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#extract </a:t>
            </a:r>
            <a:r>
              <a:rPr lang="de-DE" sz="1600" dirty="0" err="1">
                <a:solidFill>
                  <a:srgbClr val="00B050"/>
                </a:solidFill>
              </a:rPr>
              <a:t>input</a:t>
            </a:r>
            <a:r>
              <a:rPr lang="de-DE" sz="1600" dirty="0">
                <a:solidFill>
                  <a:srgbClr val="00B050"/>
                </a:solidFill>
              </a:rPr>
              <a:t> and </a:t>
            </a:r>
            <a:r>
              <a:rPr lang="de-DE" sz="1600" dirty="0" err="1">
                <a:solidFill>
                  <a:srgbClr val="00B050"/>
                </a:solidFill>
              </a:rPr>
              <a:t>output</a:t>
            </a:r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/>
              <a:t>X =  </a:t>
            </a:r>
          </a:p>
          <a:p>
            <a:r>
              <a:rPr lang="de-DE" sz="1600" dirty="0"/>
              <a:t>Y =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#split</a:t>
            </a:r>
          </a:p>
          <a:p>
            <a:r>
              <a:rPr lang="de-DE" sz="1600" dirty="0" err="1"/>
              <a:t>X_train</a:t>
            </a:r>
            <a:r>
              <a:rPr lang="de-DE" sz="1600" dirty="0"/>
              <a:t>, </a:t>
            </a:r>
            <a:r>
              <a:rPr lang="de-DE" sz="1600" dirty="0" err="1"/>
              <a:t>X_test</a:t>
            </a:r>
            <a:r>
              <a:rPr lang="de-DE" sz="1600" dirty="0"/>
              <a:t>, </a:t>
            </a:r>
            <a:r>
              <a:rPr lang="de-DE" sz="1600" dirty="0" err="1"/>
              <a:t>Y_train</a:t>
            </a:r>
            <a:r>
              <a:rPr lang="de-DE" sz="1600" dirty="0"/>
              <a:t>, </a:t>
            </a:r>
            <a:r>
              <a:rPr lang="de-DE" sz="1600" dirty="0" err="1"/>
              <a:t>Y_test</a:t>
            </a:r>
            <a:r>
              <a:rPr lang="de-DE" sz="1600" dirty="0"/>
              <a:t> = </a:t>
            </a:r>
            <a:r>
              <a:rPr lang="de-DE" sz="1600" dirty="0" err="1"/>
              <a:t>train_test_split</a:t>
            </a:r>
            <a:r>
              <a:rPr lang="de-DE" sz="1600" dirty="0"/>
              <a:t>(X,Y,…)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#build </a:t>
            </a:r>
            <a:r>
              <a:rPr lang="de-DE" sz="1600" dirty="0" err="1">
                <a:solidFill>
                  <a:srgbClr val="00B050"/>
                </a:solidFill>
              </a:rPr>
              <a:t>model</a:t>
            </a:r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 err="1"/>
              <a:t>model</a:t>
            </a:r>
            <a:r>
              <a:rPr lang="de-DE" sz="1600" dirty="0"/>
              <a:t> = </a:t>
            </a:r>
            <a:r>
              <a:rPr lang="de-DE" sz="1600" dirty="0" err="1"/>
              <a:t>MLPClassifier</a:t>
            </a:r>
            <a:r>
              <a:rPr lang="de-DE" sz="1600" dirty="0"/>
              <a:t>()</a:t>
            </a:r>
          </a:p>
          <a:p>
            <a:r>
              <a:rPr lang="de-DE" sz="1600" dirty="0" err="1"/>
              <a:t>model</a:t>
            </a:r>
            <a:r>
              <a:rPr lang="de-DE" sz="1600" dirty="0"/>
              <a:t> = </a:t>
            </a:r>
            <a:r>
              <a:rPr lang="de-DE" sz="1600" dirty="0" err="1"/>
              <a:t>model.fit</a:t>
            </a:r>
            <a:r>
              <a:rPr lang="de-DE" sz="1600" dirty="0"/>
              <a:t>(</a:t>
            </a:r>
            <a:r>
              <a:rPr lang="de-DE" sz="1600" dirty="0" err="1"/>
              <a:t>X_train</a:t>
            </a:r>
            <a:r>
              <a:rPr lang="de-DE" sz="1600" dirty="0"/>
              <a:t>, </a:t>
            </a:r>
            <a:r>
              <a:rPr lang="de-DE" sz="1600" dirty="0" err="1"/>
              <a:t>Y_train</a:t>
            </a:r>
            <a:r>
              <a:rPr lang="de-DE" sz="1600" dirty="0"/>
              <a:t>)</a:t>
            </a:r>
          </a:p>
          <a:p>
            <a:endParaRPr lang="de-DE" sz="1600" dirty="0"/>
          </a:p>
          <a:p>
            <a:r>
              <a:rPr lang="de-DE" sz="1600" dirty="0">
                <a:solidFill>
                  <a:srgbClr val="00B050"/>
                </a:solidFill>
              </a:rPr>
              <a:t>#evaluate </a:t>
            </a:r>
            <a:r>
              <a:rPr lang="de-DE" sz="1600" dirty="0" err="1">
                <a:solidFill>
                  <a:srgbClr val="00B050"/>
                </a:solidFill>
              </a:rPr>
              <a:t>model</a:t>
            </a:r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 err="1"/>
              <a:t>model.score</a:t>
            </a:r>
            <a:r>
              <a:rPr lang="de-DE" sz="1600" dirty="0"/>
              <a:t>(</a:t>
            </a:r>
            <a:r>
              <a:rPr lang="de-DE" sz="1600" dirty="0" err="1"/>
              <a:t>X_test</a:t>
            </a:r>
            <a:r>
              <a:rPr lang="de-DE" sz="1600" dirty="0"/>
              <a:t>, </a:t>
            </a:r>
            <a:r>
              <a:rPr lang="de-DE" sz="1600" dirty="0" err="1"/>
              <a:t>Y_test</a:t>
            </a:r>
            <a:r>
              <a:rPr lang="de-DE" sz="1600" dirty="0"/>
              <a:t>)</a:t>
            </a:r>
          </a:p>
          <a:p>
            <a:endParaRPr lang="de-DE" sz="1600" dirty="0">
              <a:solidFill>
                <a:srgbClr val="00B050"/>
              </a:solidFill>
            </a:endParaRPr>
          </a:p>
          <a:p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>
                <a:solidFill>
                  <a:srgbClr val="00B050"/>
                </a:solidFill>
              </a:rPr>
              <a:t>#use </a:t>
            </a:r>
            <a:r>
              <a:rPr lang="de-DE" sz="1600" dirty="0" err="1">
                <a:solidFill>
                  <a:srgbClr val="00B050"/>
                </a:solidFill>
              </a:rPr>
              <a:t>model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00B050"/>
                </a:solidFill>
              </a:rPr>
              <a:t>for</a:t>
            </a:r>
            <a:r>
              <a:rPr lang="de-DE" sz="1600" dirty="0">
                <a:solidFill>
                  <a:srgbClr val="00B050"/>
                </a:solidFill>
              </a:rPr>
              <a:t> </a:t>
            </a:r>
            <a:r>
              <a:rPr lang="de-DE" sz="1600" dirty="0" err="1">
                <a:solidFill>
                  <a:srgbClr val="00B050"/>
                </a:solidFill>
              </a:rPr>
              <a:t>prediction</a:t>
            </a:r>
            <a:endParaRPr lang="de-DE" sz="1600" dirty="0">
              <a:solidFill>
                <a:srgbClr val="00B050"/>
              </a:solidFill>
            </a:endParaRPr>
          </a:p>
          <a:p>
            <a:r>
              <a:rPr lang="de-DE" sz="1600" dirty="0" err="1"/>
              <a:t>Y_predict</a:t>
            </a:r>
            <a:r>
              <a:rPr lang="de-DE" sz="1600" dirty="0"/>
              <a:t> = </a:t>
            </a:r>
            <a:r>
              <a:rPr lang="de-DE" sz="1600" dirty="0" err="1"/>
              <a:t>model.predict</a:t>
            </a:r>
            <a:r>
              <a:rPr lang="de-DE" sz="1600" dirty="0"/>
              <a:t>(</a:t>
            </a:r>
            <a:r>
              <a:rPr lang="de-DE" sz="1600" dirty="0" err="1"/>
              <a:t>X_test</a:t>
            </a:r>
            <a:r>
              <a:rPr lang="de-DE" sz="1600" dirty="0"/>
              <a:t>)</a:t>
            </a:r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D156CF-3581-44E1-8221-A5AC09579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83" y="1284269"/>
            <a:ext cx="1634787" cy="16347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B39D3-FC83-4B5B-B96B-2C2C39694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522166A-8AEA-4934-B890-E2133F3A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54297B9A-DF33-440A-9F4F-B0668825F3D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53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A3E870A8-956C-452E-855E-55B0D31CC058}"/>
              </a:ext>
            </a:extLst>
          </p:cNvPr>
          <p:cNvSpPr txBox="1">
            <a:spLocks/>
          </p:cNvSpPr>
          <p:nvPr/>
        </p:nvSpPr>
        <p:spPr>
          <a:xfrm>
            <a:off x="546100" y="809625"/>
            <a:ext cx="11318875" cy="29019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6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Quick start without theory</a:t>
            </a:r>
            <a:br>
              <a:rPr kumimoji="0" lang="de-DE" sz="4800" b="0" i="0" u="none" strike="noStrike" kern="1200" cap="none" spc="6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de-DE" sz="4800" b="1" i="0" u="none" strike="noStrike" kern="1200" cap="none" spc="6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CODING EXAMPLE 1: </a:t>
            </a:r>
            <a:br>
              <a:rPr kumimoji="0" lang="de-DE" sz="4800" b="1" i="0" u="none" strike="noStrike" kern="1200" cap="none" spc="6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de-DE" sz="4800" b="1" i="0" u="none" strike="noStrike" kern="1200" cap="none" spc="6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Simple MNIST classifier</a:t>
            </a:r>
            <a:endParaRPr kumimoji="0" lang="de-DE" sz="4800" b="1" i="0" u="none" strike="noStrike" kern="1200" cap="none" spc="67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A1BA505-CA88-4742-A2E9-F24AE845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78" y="4100583"/>
            <a:ext cx="2074240" cy="20742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6CFE2B5-3543-45F7-AD9D-4566F4ABFD74}"/>
              </a:ext>
            </a:extLst>
          </p:cNvPr>
          <p:cNvSpPr txBox="1"/>
          <p:nvPr/>
        </p:nvSpPr>
        <p:spPr>
          <a:xfrm>
            <a:off x="3501255" y="4876894"/>
            <a:ext cx="5708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dirty="0">
                <a:hlinkClick r:id="rId4"/>
              </a:rPr>
              <a:t>https://t1p.de/ML-exp1</a:t>
            </a:r>
            <a:r>
              <a:rPr lang="de-D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88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28803AE-307B-4767-9F77-98B506D1CEC4}"/>
              </a:ext>
            </a:extLst>
          </p:cNvPr>
          <p:cNvGrpSpPr/>
          <p:nvPr/>
        </p:nvGrpSpPr>
        <p:grpSpPr>
          <a:xfrm>
            <a:off x="906806" y="1254990"/>
            <a:ext cx="12231941" cy="1380309"/>
            <a:chOff x="906806" y="1254990"/>
            <a:chExt cx="12231941" cy="1380309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C92F5D2-103F-4EA6-80AA-71BEBCE5FC82}"/>
                </a:ext>
              </a:extLst>
            </p:cNvPr>
            <p:cNvSpPr txBox="1"/>
            <p:nvPr/>
          </p:nvSpPr>
          <p:spPr>
            <a:xfrm>
              <a:off x="4796651" y="2029920"/>
              <a:ext cx="6224781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1: Simple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task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5436B5F-186B-4964-B060-E01942CF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12" y="1817032"/>
              <a:ext cx="861739" cy="818267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480F236-B77A-48A2-8652-CE3AC53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1423947"/>
              <a:ext cx="761751" cy="761751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EAF60F8-A684-42F7-884B-568F58243D94}"/>
                </a:ext>
              </a:extLst>
            </p:cNvPr>
            <p:cNvSpPr txBox="1"/>
            <p:nvPr/>
          </p:nvSpPr>
          <p:spPr>
            <a:xfrm>
              <a:off x="2073344" y="1254990"/>
              <a:ext cx="11065403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 –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Overview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Basic </a:t>
              </a:r>
              <a:r>
                <a:rPr lang="de-DE" sz="2000" b="1" dirty="0">
                  <a:solidFill>
                    <a:srgbClr val="00B050"/>
                  </a:solidFill>
                  <a:latin typeface="Arial"/>
                </a:rPr>
                <a:t>U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nderstanding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B7E558-9D5C-47CF-AF55-411F1C4069EF}"/>
              </a:ext>
            </a:extLst>
          </p:cNvPr>
          <p:cNvGrpSpPr/>
          <p:nvPr/>
        </p:nvGrpSpPr>
        <p:grpSpPr>
          <a:xfrm>
            <a:off x="906806" y="2628670"/>
            <a:ext cx="9031750" cy="1534760"/>
            <a:chOff x="906806" y="2552470"/>
            <a:chExt cx="9031750" cy="1534760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AF5BECE-AFAE-4919-BAAE-C1808B70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317" y="3320936"/>
              <a:ext cx="766294" cy="7662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821FC3B-3DAA-4600-81AB-E356853EB6D3}"/>
                </a:ext>
              </a:extLst>
            </p:cNvPr>
            <p:cNvSpPr txBox="1"/>
            <p:nvPr/>
          </p:nvSpPr>
          <p:spPr>
            <a:xfrm>
              <a:off x="4790993" y="3530275"/>
              <a:ext cx="51475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2: Linear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scratch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7C30355-E16D-45C9-9179-8977A27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2610591"/>
              <a:ext cx="835776" cy="83577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7451A22-E82A-4ADD-B077-F3AB7846AB9F}"/>
                </a:ext>
              </a:extLst>
            </p:cNvPr>
            <p:cNvSpPr txBox="1"/>
            <p:nvPr/>
          </p:nvSpPr>
          <p:spPr>
            <a:xfrm>
              <a:off x="2073344" y="2552470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2. The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heart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Learning: Fitting a Regression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A9D6B1-5848-4461-B9AC-C3FF9D0C5C77}"/>
              </a:ext>
            </a:extLst>
          </p:cNvPr>
          <p:cNvGrpSpPr/>
          <p:nvPr/>
        </p:nvGrpSpPr>
        <p:grpSpPr>
          <a:xfrm>
            <a:off x="906806" y="3396107"/>
            <a:ext cx="7737666" cy="1309220"/>
            <a:chOff x="906806" y="3396107"/>
            <a:chExt cx="7737666" cy="130922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AB06CA2-CC2D-4FF0-99F9-78BF695E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3959877"/>
              <a:ext cx="745450" cy="7454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A2D3CC-FF2A-4C86-B1FB-49EDE864A1A1}"/>
                </a:ext>
              </a:extLst>
            </p:cNvPr>
            <p:cNvSpPr txBox="1"/>
            <p:nvPr/>
          </p:nvSpPr>
          <p:spPr>
            <a:xfrm>
              <a:off x="2073344" y="3396107"/>
              <a:ext cx="6571128" cy="1195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3.  Focus: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Networks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EE2E9C-EB3C-4993-9DD3-749A3D7FCD97}"/>
              </a:ext>
            </a:extLst>
          </p:cNvPr>
          <p:cNvGrpSpPr/>
          <p:nvPr/>
        </p:nvGrpSpPr>
        <p:grpSpPr>
          <a:xfrm>
            <a:off x="906806" y="5057475"/>
            <a:ext cx="7737666" cy="706456"/>
            <a:chOff x="906806" y="5057475"/>
            <a:chExt cx="7737666" cy="7064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CA7ABF4-35BB-4D2F-8F78-6DC0E19F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5057475"/>
              <a:ext cx="706456" cy="7064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A00B77-FB78-4459-807E-097FD5168097}"/>
                </a:ext>
              </a:extLst>
            </p:cNvPr>
            <p:cNvSpPr txBox="1"/>
            <p:nvPr/>
          </p:nvSpPr>
          <p:spPr>
            <a:xfrm>
              <a:off x="2073344" y="5147956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Dependable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3B2429D-6B56-4654-8FB2-7E0074CABE7F}"/>
              </a:ext>
            </a:extLst>
          </p:cNvPr>
          <p:cNvGrpSpPr/>
          <p:nvPr/>
        </p:nvGrpSpPr>
        <p:grpSpPr>
          <a:xfrm>
            <a:off x="872831" y="5920436"/>
            <a:ext cx="7771641" cy="835776"/>
            <a:chOff x="872831" y="5920436"/>
            <a:chExt cx="7771641" cy="8357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0C471D-9C7F-4C23-99CE-FBE665C2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1" y="5920436"/>
              <a:ext cx="835776" cy="835776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3DBD8B-5429-4F4F-94DB-C28662ED6492}"/>
                </a:ext>
              </a:extLst>
            </p:cNvPr>
            <p:cNvSpPr txBox="1"/>
            <p:nvPr/>
          </p:nvSpPr>
          <p:spPr>
            <a:xfrm>
              <a:off x="2073344" y="6027044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Physics -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Informed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26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AC079-546A-4335-9A45-47636732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0" y="655384"/>
            <a:ext cx="11318400" cy="2670958"/>
          </a:xfrm>
        </p:spPr>
        <p:txBody>
          <a:bodyPr/>
          <a:lstStyle/>
          <a:p>
            <a:r>
              <a:rPr lang="de-DE" dirty="0"/>
              <a:t>CODING EXAMPLE 2: Regression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45F5AA-C1B4-4FAD-B438-618220BA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15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EC5AF1-2FF2-4EFF-996A-9386D408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51F2E1-31D1-4633-BE4B-862D4B8BAE0A}"/>
              </a:ext>
            </a:extLst>
          </p:cNvPr>
          <p:cNvSpPr txBox="1"/>
          <p:nvPr/>
        </p:nvSpPr>
        <p:spPr>
          <a:xfrm>
            <a:off x="3021595" y="4159285"/>
            <a:ext cx="6277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dirty="0">
                <a:hlinkClick r:id="rId4"/>
              </a:rPr>
              <a:t>https://t1p.de/ML-exp2</a:t>
            </a:r>
            <a:r>
              <a:rPr lang="de-DE" sz="4000" dirty="0"/>
              <a:t> </a:t>
            </a:r>
            <a:endParaRPr lang="de-DE" sz="4000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E4C5BA-DF97-42E5-8E5D-D29DCABC6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05" y="3531659"/>
            <a:ext cx="2074240" cy="20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7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C205B-0093-4D02-B56A-2597327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5E21DA-9D66-4F77-9D41-C7946F1C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98677-B2D0-CE4F-80A5-D755685D849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FED43C-0E58-48CB-BA30-AD80EF37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EB20D6F-36A2-4DFA-8A70-0F6046448B50}"/>
              </a:ext>
            </a:extLst>
          </p:cNvPr>
          <p:cNvGrpSpPr/>
          <p:nvPr/>
        </p:nvGrpSpPr>
        <p:grpSpPr>
          <a:xfrm>
            <a:off x="747331" y="1123870"/>
            <a:ext cx="10755512" cy="1100243"/>
            <a:chOff x="1238400" y="1123870"/>
            <a:chExt cx="10755512" cy="110024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6E82BA1-B94F-43E8-8D9A-BE5D2BD0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7223" y="1643007"/>
              <a:ext cx="3686689" cy="58110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24ABF98-A713-4433-AA57-93217F2DEEE7}"/>
                </a:ext>
              </a:extLst>
            </p:cNvPr>
            <p:cNvSpPr txBox="1"/>
            <p:nvPr/>
          </p:nvSpPr>
          <p:spPr>
            <a:xfrm>
              <a:off x="1238400" y="1123870"/>
              <a:ext cx="8559403" cy="993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3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function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objective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function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cost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function</a:t>
              </a:r>
              <a:endParaRPr kumimoji="0" lang="de-DE" sz="2400" b="0" i="0" u="none" strike="noStrike" kern="1200" cap="none" spc="67" normalizeH="0" baseline="0" noProof="0" dirty="0">
                <a:ln>
                  <a:noFill/>
                </a:ln>
                <a:solidFill>
                  <a:srgbClr val="1A70B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F584815C-BB98-47FF-B066-62505D2F2DAB}"/>
              </a:ext>
            </a:extLst>
          </p:cNvPr>
          <p:cNvGrpSpPr/>
          <p:nvPr/>
        </p:nvGrpSpPr>
        <p:grpSpPr>
          <a:xfrm>
            <a:off x="747331" y="3697915"/>
            <a:ext cx="9653446" cy="1372533"/>
            <a:chOff x="1238400" y="3725667"/>
            <a:chExt cx="9653446" cy="137253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B6BBFE8-37B0-499D-A4F8-8BC8C625B476}"/>
                </a:ext>
              </a:extLst>
            </p:cNvPr>
            <p:cNvSpPr txBox="1"/>
            <p:nvPr/>
          </p:nvSpPr>
          <p:spPr>
            <a:xfrm>
              <a:off x="1238400" y="3756139"/>
              <a:ext cx="6142566" cy="993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3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minimizing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Gradient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descent</a:t>
              </a:r>
              <a:endParaRPr kumimoji="0" lang="de-DE" sz="2400" b="0" i="0" u="none" strike="noStrike" kern="1200" cap="none" spc="67" normalizeH="0" baseline="0" noProof="0" dirty="0">
                <a:ln>
                  <a:noFill/>
                </a:ln>
                <a:solidFill>
                  <a:srgbClr val="1A70B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25CFEE1A-909D-429C-8597-1192BD36A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855" y="3725667"/>
              <a:ext cx="2639991" cy="1372533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E225527-85E4-43B7-B525-18F713630D26}"/>
              </a:ext>
            </a:extLst>
          </p:cNvPr>
          <p:cNvGrpSpPr/>
          <p:nvPr/>
        </p:nvGrpSpPr>
        <p:grpSpPr>
          <a:xfrm>
            <a:off x="747331" y="4862589"/>
            <a:ext cx="9155292" cy="1400285"/>
            <a:chOff x="1238400" y="5032638"/>
            <a:chExt cx="8930109" cy="122848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17BD13B-FBB1-4103-8047-E85F363DAD9E}"/>
                </a:ext>
              </a:extLst>
            </p:cNvPr>
            <p:cNvSpPr txBox="1"/>
            <p:nvPr/>
          </p:nvSpPr>
          <p:spPr>
            <a:xfrm>
              <a:off x="1238400" y="5032638"/>
              <a:ext cx="6142566" cy="993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3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learning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rate</a:t>
              </a: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89BA73E9-64E8-4586-9BD1-943C2A58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2581" y="5227494"/>
              <a:ext cx="1835928" cy="1033632"/>
            </a:xfrm>
            <a:prstGeom prst="rect">
              <a:avLst/>
            </a:prstGeom>
          </p:spPr>
        </p:pic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5710778-FD88-41EE-B0A3-F30863DCCCEF}"/>
              </a:ext>
            </a:extLst>
          </p:cNvPr>
          <p:cNvGrpSpPr/>
          <p:nvPr/>
        </p:nvGrpSpPr>
        <p:grpSpPr>
          <a:xfrm>
            <a:off x="747331" y="2497636"/>
            <a:ext cx="8790032" cy="1055153"/>
            <a:chOff x="1238400" y="2497636"/>
            <a:chExt cx="8790032" cy="1055153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5DBF822-D45B-4E2E-BFAF-AAE3AF34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85968" y="2661482"/>
              <a:ext cx="1742464" cy="89130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EBACAD2-F043-401E-BB04-0AA9A3D46E8A}"/>
                </a:ext>
              </a:extLst>
            </p:cNvPr>
            <p:cNvSpPr txBox="1"/>
            <p:nvPr/>
          </p:nvSpPr>
          <p:spPr>
            <a:xfrm>
              <a:off x="1238400" y="2497636"/>
              <a:ext cx="8559403" cy="9933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3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learning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minimizing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1A70B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</a:t>
              </a:r>
              <a:endParaRPr kumimoji="0" lang="de-DE" sz="2400" b="0" i="0" u="none" strike="noStrike" kern="1200" cap="none" spc="67" normalizeH="0" baseline="0" noProof="0" dirty="0">
                <a:ln>
                  <a:noFill/>
                </a:ln>
                <a:solidFill>
                  <a:srgbClr val="1A70B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44F48-753E-4A9B-B2DC-78B780F3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8AEC77-FB2E-4C38-A6B9-0770BC66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98677-B2D0-CE4F-80A5-D755685D849F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B1FE183-7826-4FA2-A6E2-762BB9F6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19C3AEC-5827-4786-82BF-52356AC228DA}"/>
              </a:ext>
            </a:extLst>
          </p:cNvPr>
          <p:cNvGrpSpPr/>
          <p:nvPr/>
        </p:nvGrpSpPr>
        <p:grpSpPr>
          <a:xfrm>
            <a:off x="705606" y="1745687"/>
            <a:ext cx="6142566" cy="1871298"/>
            <a:chOff x="705606" y="2413676"/>
            <a:chExt cx="6142566" cy="1871298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BAC0DDE-EF3B-470A-98CC-FD7DE4A496AE}"/>
                </a:ext>
              </a:extLst>
            </p:cNvPr>
            <p:cNvSpPr txBox="1"/>
            <p:nvPr/>
          </p:nvSpPr>
          <p:spPr>
            <a:xfrm>
              <a:off x="705606" y="2646334"/>
              <a:ext cx="6142566" cy="716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split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1DC2B71-0844-4AC6-96D5-269AE537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5044" y="2413676"/>
              <a:ext cx="1158423" cy="1871298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9398D67-5B8E-482F-AC17-9378D559352B}"/>
              </a:ext>
            </a:extLst>
          </p:cNvPr>
          <p:cNvGrpSpPr/>
          <p:nvPr/>
        </p:nvGrpSpPr>
        <p:grpSpPr>
          <a:xfrm>
            <a:off x="705606" y="4326948"/>
            <a:ext cx="11183152" cy="1837193"/>
            <a:chOff x="705606" y="4326948"/>
            <a:chExt cx="11183152" cy="1837193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7D681C1-1AE3-4A4A-8760-86BD3EB8451B}"/>
                </a:ext>
              </a:extLst>
            </p:cNvPr>
            <p:cNvSpPr txBox="1"/>
            <p:nvPr/>
          </p:nvSpPr>
          <p:spPr>
            <a:xfrm>
              <a:off x="705606" y="5447791"/>
              <a:ext cx="6142566" cy="716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cross</a:t>
              </a:r>
              <a:r>
                <a:rPr kumimoji="0" lang="de-DE" sz="2400" b="0" i="0" u="none" strike="noStrike" kern="1200" cap="none" spc="67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-validation</a:t>
              </a: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9FBAB44-48E0-482F-8E1F-B1B31AAE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6621" y="4326948"/>
              <a:ext cx="3182364" cy="182272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5C3367C8-2D48-413A-9E88-BA5904FA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8985" y="5615493"/>
              <a:ext cx="3099773" cy="522679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741AA88-015B-4620-A18A-AF19B5D527B3}"/>
              </a:ext>
            </a:extLst>
          </p:cNvPr>
          <p:cNvGrpSpPr/>
          <p:nvPr/>
        </p:nvGrpSpPr>
        <p:grpSpPr>
          <a:xfrm>
            <a:off x="705606" y="4045501"/>
            <a:ext cx="6142566" cy="879670"/>
            <a:chOff x="705606" y="4507086"/>
            <a:chExt cx="6142566" cy="879670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B1BF97A-AD5F-4132-8BAD-E70B6D582F11}"/>
                </a:ext>
              </a:extLst>
            </p:cNvPr>
            <p:cNvSpPr txBox="1"/>
            <p:nvPr/>
          </p:nvSpPr>
          <p:spPr>
            <a:xfrm>
              <a:off x="705606" y="4507086"/>
              <a:ext cx="6142566" cy="716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1942" marR="0" lvl="0" indent="-361942" algn="l" defTabSz="609585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de-DE" sz="2400" b="0" i="0" u="none" strike="noStrike" kern="1200" cap="none" spc="67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evaluation</a:t>
              </a:r>
              <a:endParaRPr kumimoji="0" lang="de-DE" sz="2400" b="0" i="0" u="none" strike="noStrike" kern="1200" cap="none" spc="67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AD4A528-9559-424E-82CB-167D126B7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5043" y="4539651"/>
              <a:ext cx="1843237" cy="847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1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EAF60F8-A684-42F7-884B-568F58243D94}"/>
              </a:ext>
            </a:extLst>
          </p:cNvPr>
          <p:cNvSpPr txBox="1"/>
          <p:nvPr/>
        </p:nvSpPr>
        <p:spPr>
          <a:xfrm>
            <a:off x="2079002" y="1267347"/>
            <a:ext cx="11065403" cy="723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 –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Basic U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nderstanding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heart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Learning: Fitting a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Focus: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Neural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Networks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Excursion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Dependable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Excursion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Physics -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Informed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C92F5D2-103F-4EA6-80AA-71BEBCE5FC82}"/>
              </a:ext>
            </a:extLst>
          </p:cNvPr>
          <p:cNvSpPr txBox="1"/>
          <p:nvPr/>
        </p:nvSpPr>
        <p:spPr>
          <a:xfrm>
            <a:off x="4796651" y="1953720"/>
            <a:ext cx="622478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Hands - On 1: Simple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workflow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task</a:t>
            </a: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CAF5BECE-AFAE-4919-BAAE-C1808B70A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75" y="3028493"/>
            <a:ext cx="766294" cy="766294"/>
          </a:xfrm>
          <a:prstGeom prst="rect">
            <a:avLst/>
          </a:prstGeom>
          <a:ln>
            <a:noFill/>
          </a:ln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5821FC3B-3DAA-4600-81AB-E356853EB6D3}"/>
              </a:ext>
            </a:extLst>
          </p:cNvPr>
          <p:cNvSpPr txBox="1"/>
          <p:nvPr/>
        </p:nvSpPr>
        <p:spPr>
          <a:xfrm>
            <a:off x="4796651" y="3225132"/>
            <a:ext cx="5147563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Hands - On 2: Linear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scratch</a:t>
            </a: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5436B5F-186B-4964-B060-E01942CF3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12" y="1740832"/>
            <a:ext cx="861739" cy="818267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CA7ABF4-35BB-4D2F-8F78-6DC0E19F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6" y="5057475"/>
            <a:ext cx="706456" cy="7064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80F236-B77A-48A2-8652-CE3AC53B5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6" y="1423947"/>
            <a:ext cx="761751" cy="7617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C30355-E16D-45C9-9179-8977A27BC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4" y="2800748"/>
            <a:ext cx="835776" cy="835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B06CA2-CC2D-4FF0-99F9-78BF695E0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6" y="3959877"/>
            <a:ext cx="745450" cy="7454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0C471D-9C7F-4C23-99CE-FBE665C2A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1" y="5920436"/>
            <a:ext cx="835776" cy="8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68F9D-5A05-4A63-B26E-9725E901D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6503"/>
            <a:ext cx="10363200" cy="1343460"/>
          </a:xfrm>
        </p:spPr>
        <p:txBody>
          <a:bodyPr/>
          <a:lstStyle/>
          <a:p>
            <a:r>
              <a:rPr lang="de-DE" dirty="0"/>
              <a:t>Basics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F89A-AD24-4E38-8981-C1D9B75E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F2CDA9-8758-48DD-9796-FC0D0C73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4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69934" y="2317656"/>
            <a:ext cx="10972800" cy="1716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Tutorial: </a:t>
            </a:r>
            <a:r>
              <a:rPr lang="de-DE" sz="4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in </a:t>
            </a:r>
            <a:r>
              <a:rPr lang="de-DE" sz="4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Magnetism</a:t>
            </a:r>
            <a:endParaRPr lang="de-DE" sz="4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3DA65C-0D47-4EEA-BCD5-D2F838C7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22" y="340612"/>
            <a:ext cx="3133955" cy="17290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0D68C3-42DB-4E5F-9EF0-EE936420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7" y="513109"/>
            <a:ext cx="3766937" cy="136925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9C62994-36CE-42A8-B192-43C3C2D3446C}"/>
              </a:ext>
            </a:extLst>
          </p:cNvPr>
          <p:cNvSpPr txBox="1"/>
          <p:nvPr/>
        </p:nvSpPr>
        <p:spPr>
          <a:xfrm>
            <a:off x="624791" y="3887527"/>
            <a:ext cx="109424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</a:t>
            </a:r>
            <a:r>
              <a:rPr lang="de-DE" sz="4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4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4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</a:t>
            </a:r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Learning </a:t>
            </a:r>
          </a:p>
          <a:p>
            <a:pPr algn="ctr"/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 </a:t>
            </a:r>
            <a:r>
              <a:rPr lang="de-DE" sz="4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physical</a:t>
            </a:r>
            <a:r>
              <a:rPr lang="de-DE" sz="44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4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</a:t>
            </a:r>
            <a:endParaRPr lang="de-DE" sz="4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277EDF1-7E46-4C8D-9EEB-7120F4A291E4}"/>
              </a:ext>
            </a:extLst>
          </p:cNvPr>
          <p:cNvSpPr txBox="1"/>
          <p:nvPr/>
        </p:nvSpPr>
        <p:spPr>
          <a:xfrm>
            <a:off x="4818743" y="5632644"/>
            <a:ext cx="192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0070C0"/>
                </a:solidFill>
              </a:rPr>
              <a:t>Silvia Vock</a:t>
            </a:r>
          </a:p>
        </p:txBody>
      </p:sp>
    </p:spTree>
    <p:extLst>
      <p:ext uri="{BB962C8B-B14F-4D97-AF65-F5344CB8AC3E}">
        <p14:creationId xmlns:p14="http://schemas.microsoft.com/office/powerpoint/2010/main" val="72962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96175-25F0-4346-9365-0976B2A9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8692FD-9E69-4903-9816-3B58CCEC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20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76D2F-C69E-4547-B9C4-843262FB5C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26" name="Picture 2" descr="Neural Networks From Scratch - victorzhou.com">
            <a:hlinkClick r:id="rId3"/>
            <a:extLst>
              <a:ext uri="{FF2B5EF4-FFF2-40B4-BE49-F238E27FC236}">
                <a16:creationId xmlns:a16="http://schemas.microsoft.com/office/drawing/2014/main" id="{8AFF6269-4F3A-4324-82D4-5FFF3C3D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91" y="1972913"/>
            <a:ext cx="5824346" cy="291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2451E56-94B3-4DA1-81A8-3C15F25F3DD1}"/>
              </a:ext>
            </a:extLst>
          </p:cNvPr>
          <p:cNvSpPr txBox="1"/>
          <p:nvPr/>
        </p:nvSpPr>
        <p:spPr>
          <a:xfrm>
            <a:off x="3661291" y="516940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input</a:t>
            </a:r>
            <a:endParaRPr lang="de-DE" dirty="0"/>
          </a:p>
          <a:p>
            <a:pPr algn="ctr"/>
            <a:r>
              <a:rPr lang="de-DE" dirty="0" err="1"/>
              <a:t>layer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2B666D-6851-4FB5-8577-99B063089067}"/>
              </a:ext>
            </a:extLst>
          </p:cNvPr>
          <p:cNvSpPr txBox="1"/>
          <p:nvPr/>
        </p:nvSpPr>
        <p:spPr>
          <a:xfrm>
            <a:off x="5887565" y="516940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hidden</a:t>
            </a:r>
            <a:endParaRPr lang="de-DE" dirty="0"/>
          </a:p>
          <a:p>
            <a:pPr algn="ctr"/>
            <a:r>
              <a:rPr lang="de-DE" dirty="0" err="1"/>
              <a:t>layer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8E6959-B280-48E7-A07B-C3332F723A6E}"/>
              </a:ext>
            </a:extLst>
          </p:cNvPr>
          <p:cNvCxnSpPr/>
          <p:nvPr/>
        </p:nvCxnSpPr>
        <p:spPr>
          <a:xfrm>
            <a:off x="1780032" y="3624071"/>
            <a:ext cx="1146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FB5697D-E4A6-4EBC-A363-7BA078941103}"/>
              </a:ext>
            </a:extLst>
          </p:cNvPr>
          <p:cNvSpPr txBox="1"/>
          <p:nvPr/>
        </p:nvSpPr>
        <p:spPr>
          <a:xfrm>
            <a:off x="745108" y="2782669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Experimental </a:t>
            </a:r>
            <a:r>
              <a:rPr lang="de-DE" dirty="0" err="1">
                <a:solidFill>
                  <a:srgbClr val="0070C0"/>
                </a:solidFill>
              </a:rPr>
              <a:t>or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simulated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dirty="0" err="1">
                <a:solidFill>
                  <a:srgbClr val="0070C0"/>
                </a:solidFill>
              </a:rPr>
              <a:t>physical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data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218527-073B-48CF-85A9-B942A8524D25}"/>
              </a:ext>
            </a:extLst>
          </p:cNvPr>
          <p:cNvSpPr txBox="1"/>
          <p:nvPr/>
        </p:nvSpPr>
        <p:spPr>
          <a:xfrm>
            <a:off x="8659770" y="515721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output</a:t>
            </a:r>
            <a:endParaRPr lang="de-DE" dirty="0"/>
          </a:p>
          <a:p>
            <a:pPr algn="ctr"/>
            <a:r>
              <a:rPr lang="de-DE" dirty="0" err="1"/>
              <a:t>layer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16E51FB-11B8-4368-9618-1823264451EC}"/>
              </a:ext>
            </a:extLst>
          </p:cNvPr>
          <p:cNvCxnSpPr/>
          <p:nvPr/>
        </p:nvCxnSpPr>
        <p:spPr>
          <a:xfrm>
            <a:off x="9762576" y="3548205"/>
            <a:ext cx="114604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691719F-0360-4D79-8C46-A62AE0F2BB6F}"/>
              </a:ext>
            </a:extLst>
          </p:cNvPr>
          <p:cNvSpPr txBox="1"/>
          <p:nvPr/>
        </p:nvSpPr>
        <p:spPr>
          <a:xfrm>
            <a:off x="9561903" y="292116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B050"/>
                </a:solidFill>
              </a:rPr>
              <a:t>result</a:t>
            </a:r>
            <a:r>
              <a:rPr lang="de-DE" dirty="0">
                <a:solidFill>
                  <a:srgbClr val="00B050"/>
                </a:solidFill>
              </a:rPr>
              <a:t> (</a:t>
            </a:r>
            <a:r>
              <a:rPr lang="de-DE" dirty="0" err="1">
                <a:solidFill>
                  <a:srgbClr val="00B050"/>
                </a:solidFill>
              </a:rPr>
              <a:t>class</a:t>
            </a:r>
            <a:r>
              <a:rPr lang="de-DE" dirty="0">
                <a:solidFill>
                  <a:srgbClr val="00B050"/>
                </a:solidFill>
              </a:rPr>
              <a:t>, </a:t>
            </a:r>
            <a:r>
              <a:rPr lang="de-DE" dirty="0" err="1">
                <a:solidFill>
                  <a:srgbClr val="00B050"/>
                </a:solidFill>
              </a:rPr>
              <a:t>prediction</a:t>
            </a:r>
            <a:r>
              <a:rPr lang="de-DE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423BE8-8B82-4034-8ADB-8B26E8E3763B}"/>
              </a:ext>
            </a:extLst>
          </p:cNvPr>
          <p:cNvCxnSpPr/>
          <p:nvPr/>
        </p:nvCxnSpPr>
        <p:spPr>
          <a:xfrm flipH="1">
            <a:off x="7559040" y="1877568"/>
            <a:ext cx="316992" cy="3291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92804535-3EC9-4B39-9875-D22DCC02D8DE}"/>
              </a:ext>
            </a:extLst>
          </p:cNvPr>
          <p:cNvSpPr txBox="1"/>
          <p:nvPr/>
        </p:nvSpPr>
        <p:spPr>
          <a:xfrm>
            <a:off x="7387626" y="143546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network </a:t>
            </a:r>
            <a:r>
              <a:rPr lang="de-DE" dirty="0" err="1"/>
              <a:t>nodes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22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54F9C11-F4A7-4FDD-8A87-CF9D6800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mapping</a:t>
            </a:r>
            <a:r>
              <a:rPr lang="de-DE" dirty="0"/>
              <a:t> and </a:t>
            </a:r>
            <a:r>
              <a:rPr lang="de-DE" dirty="0" err="1"/>
              <a:t>displacement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85529-AFE6-4D29-935A-3CBCD1D6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21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609086-1525-430C-B52F-DFE7A4D2EFD7}"/>
              </a:ext>
            </a:extLst>
          </p:cNvPr>
          <p:cNvSpPr/>
          <p:nvPr/>
        </p:nvSpPr>
        <p:spPr>
          <a:xfrm>
            <a:off x="480000" y="129857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FF1B55A-7ACE-4611-9B9A-CF36601D5F7D}"/>
              </a:ext>
            </a:extLst>
          </p:cNvPr>
          <p:cNvSpPr/>
          <p:nvPr/>
        </p:nvSpPr>
        <p:spPr>
          <a:xfrm>
            <a:off x="2011098" y="1297392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9AA65C7-FD92-4256-BCF9-4A6D0A7ABDA1}"/>
              </a:ext>
            </a:extLst>
          </p:cNvPr>
          <p:cNvCxnSpPr>
            <a:cxnSpLocks/>
            <a:stCxn id="8" idx="6"/>
            <a:endCxn id="24" idx="2"/>
          </p:cNvCxnSpPr>
          <p:nvPr/>
        </p:nvCxnSpPr>
        <p:spPr>
          <a:xfrm flipV="1">
            <a:off x="1394400" y="1754592"/>
            <a:ext cx="616698" cy="11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9A3C896-A5E6-4354-BBAD-C94534E41E17}"/>
              </a:ext>
            </a:extLst>
          </p:cNvPr>
          <p:cNvGrpSpPr/>
          <p:nvPr/>
        </p:nvGrpSpPr>
        <p:grpSpPr>
          <a:xfrm>
            <a:off x="3507559" y="1693794"/>
            <a:ext cx="6775159" cy="1072448"/>
            <a:chOff x="3507559" y="1693794"/>
            <a:chExt cx="6775159" cy="107244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11D14DB-B83F-4566-88D8-AA07D37F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91" y="1693794"/>
              <a:ext cx="2781688" cy="981212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14BD79D-F0DB-4722-ACA9-797DE569305E}"/>
                </a:ext>
              </a:extLst>
            </p:cNvPr>
            <p:cNvGrpSpPr/>
            <p:nvPr/>
          </p:nvGrpSpPr>
          <p:grpSpPr>
            <a:xfrm>
              <a:off x="7607417" y="2494540"/>
              <a:ext cx="2662896" cy="241287"/>
              <a:chOff x="6595402" y="3350463"/>
              <a:chExt cx="1224623" cy="430962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379C1DDA-7272-407F-8D2F-BDF8CA606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1107" y="3350463"/>
                <a:ext cx="0" cy="430962"/>
              </a:xfrm>
              <a:prstGeom prst="line">
                <a:avLst/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C21AC09A-77D3-4BFA-939E-59D42375BF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5402" y="3781425"/>
                <a:ext cx="122462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BEA6C3D-32C6-4B86-B916-FDC944B36294}"/>
                </a:ext>
              </a:extLst>
            </p:cNvPr>
            <p:cNvSpPr txBox="1"/>
            <p:nvPr/>
          </p:nvSpPr>
          <p:spPr>
            <a:xfrm>
              <a:off x="9219606" y="2212610"/>
              <a:ext cx="1063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>
                  <a:solidFill>
                    <a:srgbClr val="0070C0"/>
                  </a:solidFill>
                </a:rPr>
                <a:t>input</a:t>
              </a:r>
              <a:endParaRPr lang="de-DE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7B5DD44-F5B2-4BC8-B26C-A81C8834AA48}"/>
                </a:ext>
              </a:extLst>
            </p:cNvPr>
            <p:cNvGrpSpPr/>
            <p:nvPr/>
          </p:nvGrpSpPr>
          <p:grpSpPr>
            <a:xfrm flipH="1">
              <a:off x="3519964" y="2494540"/>
              <a:ext cx="2662896" cy="241289"/>
              <a:chOff x="6595402" y="3350463"/>
              <a:chExt cx="1224623" cy="430962"/>
            </a:xfrm>
          </p:grpSpPr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93DA6D99-508B-492E-B292-515468449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1107" y="3350463"/>
                <a:ext cx="0" cy="430962"/>
              </a:xfrm>
              <a:prstGeom prst="line">
                <a:avLst/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D28F960-4270-48BA-8944-5BE27776D4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5402" y="3781425"/>
                <a:ext cx="122462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A2CD9E7-878F-4BB6-BB6E-54AD3B87ECB5}"/>
                </a:ext>
              </a:extLst>
            </p:cNvPr>
            <p:cNvSpPr txBox="1"/>
            <p:nvPr/>
          </p:nvSpPr>
          <p:spPr>
            <a:xfrm flipH="1">
              <a:off x="3507559" y="2243022"/>
              <a:ext cx="1303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>
                  <a:solidFill>
                    <a:srgbClr val="0070C0"/>
                  </a:solidFill>
                </a:rPr>
                <a:t>output</a:t>
              </a:r>
              <a:endParaRPr lang="de-DE" sz="2800" b="1" dirty="0">
                <a:solidFill>
                  <a:srgbClr val="0070C0"/>
                </a:solidFill>
              </a:endParaRPr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533D44E9-62EE-4B33-8090-9F92B91E54A7}"/>
                </a:ext>
              </a:extLst>
            </p:cNvPr>
            <p:cNvSpPr/>
            <p:nvPr/>
          </p:nvSpPr>
          <p:spPr>
            <a:xfrm>
              <a:off x="5817518" y="1849582"/>
              <a:ext cx="2830252" cy="6550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1D88A66D-48D2-49A3-ADAA-071B855D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0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54F9C11-F4A7-4FDD-8A87-CF9D6800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mapping</a:t>
            </a:r>
            <a:r>
              <a:rPr lang="de-DE" dirty="0"/>
              <a:t> and </a:t>
            </a:r>
            <a:r>
              <a:rPr lang="de-DE" dirty="0" err="1"/>
              <a:t>displacement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85529-AFE6-4D29-935A-3CBCD1D6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22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11D14DB-B83F-4566-88D8-AA07D37F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91" y="1693794"/>
            <a:ext cx="2781688" cy="9812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3D95BF9-65F4-4774-BE6A-8B67F825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83" y="2934160"/>
            <a:ext cx="7964011" cy="3096057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4BD79D-F0DB-4722-ACA9-797DE569305E}"/>
              </a:ext>
            </a:extLst>
          </p:cNvPr>
          <p:cNvGrpSpPr/>
          <p:nvPr/>
        </p:nvGrpSpPr>
        <p:grpSpPr>
          <a:xfrm>
            <a:off x="7607417" y="2494540"/>
            <a:ext cx="2662896" cy="241287"/>
            <a:chOff x="6595402" y="3350463"/>
            <a:chExt cx="1224623" cy="430962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79C1DDA-7272-407F-8D2F-BDF8CA606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21AC09A-77D3-4BFA-939E-59D42375B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ABEA6C3D-32C6-4B86-B916-FDC944B36294}"/>
              </a:ext>
            </a:extLst>
          </p:cNvPr>
          <p:cNvSpPr txBox="1"/>
          <p:nvPr/>
        </p:nvSpPr>
        <p:spPr>
          <a:xfrm>
            <a:off x="9219606" y="2212610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0070C0"/>
                </a:solidFill>
              </a:rPr>
              <a:t>input</a:t>
            </a:r>
            <a:endParaRPr lang="de-DE" sz="2800" b="1" dirty="0">
              <a:solidFill>
                <a:srgbClr val="0070C0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7B5DD44-F5B2-4BC8-B26C-A81C8834AA48}"/>
              </a:ext>
            </a:extLst>
          </p:cNvPr>
          <p:cNvGrpSpPr/>
          <p:nvPr/>
        </p:nvGrpSpPr>
        <p:grpSpPr>
          <a:xfrm flipH="1">
            <a:off x="3519964" y="2494540"/>
            <a:ext cx="2662896" cy="241289"/>
            <a:chOff x="6595402" y="3350463"/>
            <a:chExt cx="1224623" cy="43096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3DA6D99-508B-492E-B292-515468449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D28F960-4270-48BA-8944-5BE27776D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AA2CD9E7-878F-4BB6-BB6E-54AD3B87ECB5}"/>
              </a:ext>
            </a:extLst>
          </p:cNvPr>
          <p:cNvSpPr txBox="1"/>
          <p:nvPr/>
        </p:nvSpPr>
        <p:spPr>
          <a:xfrm flipH="1">
            <a:off x="3507559" y="2243022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0070C0"/>
                </a:solidFill>
              </a:rPr>
              <a:t>output</a:t>
            </a:r>
            <a:endParaRPr lang="de-DE" sz="2800" b="1" dirty="0">
              <a:solidFill>
                <a:srgbClr val="0070C0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51B6EA6-3848-4574-B216-D58C234660A0}"/>
              </a:ext>
            </a:extLst>
          </p:cNvPr>
          <p:cNvGrpSpPr/>
          <p:nvPr/>
        </p:nvGrpSpPr>
        <p:grpSpPr>
          <a:xfrm flipH="1" flipV="1">
            <a:off x="3519963" y="2735827"/>
            <a:ext cx="1234367" cy="596187"/>
            <a:chOff x="6595402" y="3350463"/>
            <a:chExt cx="1224623" cy="43096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085E9F2-B89B-48D4-893F-B167FBDC3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A4CB3187-2429-4859-8EE2-667D92B33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6CA1EF-6A0A-4E1B-8B7E-A429DCAAA3F7}"/>
              </a:ext>
            </a:extLst>
          </p:cNvPr>
          <p:cNvGrpSpPr/>
          <p:nvPr/>
        </p:nvGrpSpPr>
        <p:grpSpPr>
          <a:xfrm flipV="1">
            <a:off x="9431925" y="2735826"/>
            <a:ext cx="850794" cy="596182"/>
            <a:chOff x="6595402" y="3350463"/>
            <a:chExt cx="1224623" cy="43096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13F1617-C9D4-4E95-8DCB-00282FBE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D71D7B38-2724-4F6A-A5FB-CCE624EB4F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64609086-1525-430C-B52F-DFE7A4D2EFD7}"/>
              </a:ext>
            </a:extLst>
          </p:cNvPr>
          <p:cNvSpPr/>
          <p:nvPr/>
        </p:nvSpPr>
        <p:spPr>
          <a:xfrm>
            <a:off x="480000" y="129857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FF1B55A-7ACE-4611-9B9A-CF36601D5F7D}"/>
              </a:ext>
            </a:extLst>
          </p:cNvPr>
          <p:cNvSpPr/>
          <p:nvPr/>
        </p:nvSpPr>
        <p:spPr>
          <a:xfrm>
            <a:off x="2011098" y="1297392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y1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9AA65C7-FD92-4256-BCF9-4A6D0A7ABDA1}"/>
              </a:ext>
            </a:extLst>
          </p:cNvPr>
          <p:cNvCxnSpPr>
            <a:cxnSpLocks/>
            <a:stCxn id="8" idx="6"/>
            <a:endCxn id="24" idx="2"/>
          </p:cNvCxnSpPr>
          <p:nvPr/>
        </p:nvCxnSpPr>
        <p:spPr>
          <a:xfrm flipV="1">
            <a:off x="1394400" y="1754592"/>
            <a:ext cx="616698" cy="11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533D44E9-62EE-4B33-8090-9F92B91E54A7}"/>
              </a:ext>
            </a:extLst>
          </p:cNvPr>
          <p:cNvSpPr/>
          <p:nvPr/>
        </p:nvSpPr>
        <p:spPr>
          <a:xfrm>
            <a:off x="5817518" y="1849582"/>
            <a:ext cx="2830252" cy="6550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04C22E2-87AF-4898-92A5-A2E0F4DB12CB}"/>
              </a:ext>
            </a:extLst>
          </p:cNvPr>
          <p:cNvSpPr/>
          <p:nvPr/>
        </p:nvSpPr>
        <p:spPr>
          <a:xfrm>
            <a:off x="480000" y="2309042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x2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31819B-4256-4239-B067-24EC733D614F}"/>
              </a:ext>
            </a:extLst>
          </p:cNvPr>
          <p:cNvSpPr/>
          <p:nvPr/>
        </p:nvSpPr>
        <p:spPr>
          <a:xfrm>
            <a:off x="2011098" y="2309042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y2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FF01CEA-0283-4F58-BCFE-044416E3C37B}"/>
              </a:ext>
            </a:extLst>
          </p:cNvPr>
          <p:cNvCxnSpPr>
            <a:cxnSpLocks/>
          </p:cNvCxnSpPr>
          <p:nvPr/>
        </p:nvCxnSpPr>
        <p:spPr>
          <a:xfrm flipV="1">
            <a:off x="1406163" y="2765058"/>
            <a:ext cx="616698" cy="11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1840A34-2443-493F-8395-3C6ECD3F99AB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 flipV="1">
            <a:off x="1394400" y="1754592"/>
            <a:ext cx="616698" cy="10116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330BA73-E650-4571-9D4A-4D8F4E50415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406163" y="1762936"/>
            <a:ext cx="604935" cy="10033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FCF0641-8714-44DF-9FC4-7C63D62B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54F9C11-F4A7-4FDD-8A87-CF9D6800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Activation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4BD79D-F0DB-4722-ACA9-797DE569305E}"/>
              </a:ext>
            </a:extLst>
          </p:cNvPr>
          <p:cNvGrpSpPr/>
          <p:nvPr/>
        </p:nvGrpSpPr>
        <p:grpSpPr>
          <a:xfrm>
            <a:off x="7607417" y="2494540"/>
            <a:ext cx="2662896" cy="341566"/>
            <a:chOff x="6595402" y="3350463"/>
            <a:chExt cx="1224623" cy="430962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79C1DDA-7272-407F-8D2F-BDF8CA606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21AC09A-77D3-4BFA-939E-59D42375B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ABEA6C3D-32C6-4B86-B916-FDC944B36294}"/>
              </a:ext>
            </a:extLst>
          </p:cNvPr>
          <p:cNvSpPr txBox="1"/>
          <p:nvPr/>
        </p:nvSpPr>
        <p:spPr>
          <a:xfrm>
            <a:off x="9219606" y="2212610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0070C0"/>
                </a:solidFill>
              </a:rPr>
              <a:t>input</a:t>
            </a:r>
            <a:endParaRPr lang="de-DE" sz="2800" b="1" dirty="0">
              <a:solidFill>
                <a:srgbClr val="0070C0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7B5DD44-F5B2-4BC8-B26C-A81C8834AA48}"/>
              </a:ext>
            </a:extLst>
          </p:cNvPr>
          <p:cNvGrpSpPr/>
          <p:nvPr/>
        </p:nvGrpSpPr>
        <p:grpSpPr>
          <a:xfrm flipH="1">
            <a:off x="3519964" y="2494540"/>
            <a:ext cx="2693800" cy="317933"/>
            <a:chOff x="6595402" y="3350463"/>
            <a:chExt cx="1224623" cy="43096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3DA6D99-508B-492E-B292-515468449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D28F960-4270-48BA-8944-5BE27776D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AA2CD9E7-878F-4BB6-BB6E-54AD3B87ECB5}"/>
              </a:ext>
            </a:extLst>
          </p:cNvPr>
          <p:cNvSpPr txBox="1"/>
          <p:nvPr/>
        </p:nvSpPr>
        <p:spPr>
          <a:xfrm flipH="1">
            <a:off x="3507559" y="2222241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0070C0"/>
                </a:solidFill>
              </a:rPr>
              <a:t>output</a:t>
            </a:r>
            <a:endParaRPr lang="de-DE" sz="2800" b="1" dirty="0">
              <a:solidFill>
                <a:srgbClr val="0070C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609086-1525-430C-B52F-DFE7A4D2EFD7}"/>
              </a:ext>
            </a:extLst>
          </p:cNvPr>
          <p:cNvSpPr/>
          <p:nvPr/>
        </p:nvSpPr>
        <p:spPr>
          <a:xfrm>
            <a:off x="470834" y="139356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FF1B55A-7ACE-4611-9B9A-CF36601D5F7D}"/>
              </a:ext>
            </a:extLst>
          </p:cNvPr>
          <p:cNvSpPr/>
          <p:nvPr/>
        </p:nvSpPr>
        <p:spPr>
          <a:xfrm>
            <a:off x="2001932" y="1392382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x2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9AA65C7-FD92-4256-BCF9-4A6D0A7ABDA1}"/>
              </a:ext>
            </a:extLst>
          </p:cNvPr>
          <p:cNvCxnSpPr>
            <a:cxnSpLocks/>
            <a:stCxn id="8" idx="6"/>
            <a:endCxn id="24" idx="2"/>
          </p:cNvCxnSpPr>
          <p:nvPr/>
        </p:nvCxnSpPr>
        <p:spPr>
          <a:xfrm flipV="1">
            <a:off x="1385234" y="1849582"/>
            <a:ext cx="616698" cy="11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533D44E9-62EE-4B33-8090-9F92B91E54A7}"/>
              </a:ext>
            </a:extLst>
          </p:cNvPr>
          <p:cNvSpPr/>
          <p:nvPr/>
        </p:nvSpPr>
        <p:spPr>
          <a:xfrm>
            <a:off x="5817518" y="1849582"/>
            <a:ext cx="2830252" cy="6550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4E773BD-E940-4146-BE31-4C5F192481B2}"/>
              </a:ext>
            </a:extLst>
          </p:cNvPr>
          <p:cNvCxnSpPr/>
          <p:nvPr/>
        </p:nvCxnSpPr>
        <p:spPr>
          <a:xfrm>
            <a:off x="1632598" y="1295055"/>
            <a:ext cx="0" cy="120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ADE7567-A62A-4DE1-8F2B-6938378E8FA5}"/>
              </a:ext>
            </a:extLst>
          </p:cNvPr>
          <p:cNvSpPr txBox="1"/>
          <p:nvPr/>
        </p:nvSpPr>
        <p:spPr>
          <a:xfrm>
            <a:off x="1426100" y="2466774"/>
            <a:ext cx="61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σ</a:t>
            </a: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/>
              <a:t>y</a:t>
            </a:r>
            <a:r>
              <a:rPr lang="de-DE" dirty="0">
                <a:solidFill>
                  <a:srgbClr val="FF0000"/>
                </a:solidFill>
              </a:rPr>
              <a:t>) 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1258118-738B-49E5-B862-4CEA012B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0489" y="1850822"/>
            <a:ext cx="2476227" cy="745531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775CDE8-3CC3-470B-AA9C-9FE6C1D2C3A2}"/>
              </a:ext>
            </a:extLst>
          </p:cNvPr>
          <p:cNvCxnSpPr>
            <a:cxnSpLocks/>
          </p:cNvCxnSpPr>
          <p:nvPr/>
        </p:nvCxnSpPr>
        <p:spPr>
          <a:xfrm flipV="1">
            <a:off x="6873346" y="2306783"/>
            <a:ext cx="12404" cy="689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F362F28-2F02-4E1F-A86A-7F67F3001706}"/>
              </a:ext>
            </a:extLst>
          </p:cNvPr>
          <p:cNvSpPr txBox="1"/>
          <p:nvPr/>
        </p:nvSpPr>
        <p:spPr>
          <a:xfrm>
            <a:off x="6040489" y="29335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activation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function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7C02A1A-399E-46E9-9825-660E5572EC78}"/>
              </a:ext>
            </a:extLst>
          </p:cNvPr>
          <p:cNvGrpSpPr/>
          <p:nvPr/>
        </p:nvGrpSpPr>
        <p:grpSpPr>
          <a:xfrm>
            <a:off x="3685164" y="3817518"/>
            <a:ext cx="6741973" cy="2141456"/>
            <a:chOff x="329668" y="1644357"/>
            <a:chExt cx="11119012" cy="340021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BE2D3AA-6EEC-4884-A703-3BEF76ACD30A}"/>
                </a:ext>
              </a:extLst>
            </p:cNvPr>
            <p:cNvGrpSpPr/>
            <p:nvPr/>
          </p:nvGrpSpPr>
          <p:grpSpPr>
            <a:xfrm>
              <a:off x="997321" y="2387065"/>
              <a:ext cx="2849078" cy="2646948"/>
              <a:chOff x="1145406" y="2521818"/>
              <a:chExt cx="2040556" cy="1578543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216A41-3B80-4D16-BE99-B0F034F4EE62}"/>
                  </a:ext>
                </a:extLst>
              </p:cNvPr>
              <p:cNvSpPr/>
              <p:nvPr/>
            </p:nvSpPr>
            <p:spPr>
              <a:xfrm>
                <a:off x="1145406" y="2521818"/>
                <a:ext cx="2040556" cy="157854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FDEB42C5-0D68-4D28-A1E7-23BD851D6D06}"/>
                  </a:ext>
                </a:extLst>
              </p:cNvPr>
              <p:cNvCxnSpPr>
                <a:stCxn id="37" idx="0"/>
                <a:endCxn id="37" idx="2"/>
              </p:cNvCxnSpPr>
              <p:nvPr/>
            </p:nvCxnSpPr>
            <p:spPr>
              <a:xfrm>
                <a:off x="2165684" y="2521818"/>
                <a:ext cx="0" cy="157854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EEC87FED-AE23-46F8-875B-D7BFC5824D25}"/>
                  </a:ext>
                </a:extLst>
              </p:cNvPr>
              <p:cNvCxnSpPr>
                <a:cxnSpLocks/>
                <a:stCxn id="37" idx="3"/>
                <a:endCxn id="37" idx="1"/>
              </p:cNvCxnSpPr>
              <p:nvPr/>
            </p:nvCxnSpPr>
            <p:spPr>
              <a:xfrm flipH="1">
                <a:off x="1145406" y="3311090"/>
                <a:ext cx="204055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79C6BCB6-0FCE-4499-B3BC-52A0D779D41F}"/>
                  </a:ext>
                </a:extLst>
              </p:cNvPr>
              <p:cNvCxnSpPr>
                <a:stCxn id="37" idx="1"/>
              </p:cNvCxnSpPr>
              <p:nvPr/>
            </p:nvCxnSpPr>
            <p:spPr>
              <a:xfrm>
                <a:off x="1145406" y="3311090"/>
                <a:ext cx="10202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7C1781F5-E0AB-4582-A872-3AC2DB4194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5684" y="2521818"/>
                <a:ext cx="1020278" cy="78927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7F999CB6-A632-49B0-9AA9-94E3B59E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58488" y="3278385"/>
              <a:ext cx="766036" cy="623675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F1BC1BC-AAA2-4475-A18F-D8E1D4BCF9B1}"/>
                </a:ext>
              </a:extLst>
            </p:cNvPr>
            <p:cNvSpPr txBox="1"/>
            <p:nvPr/>
          </p:nvSpPr>
          <p:spPr>
            <a:xfrm>
              <a:off x="1899121" y="1644357"/>
              <a:ext cx="1110886" cy="537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0070C0"/>
                  </a:solidFill>
                </a:rPr>
                <a:t>ReLu</a:t>
              </a:r>
              <a:endParaRPr lang="de-DE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6C4A80DF-D8A8-466A-9FB8-24AAA50E5802}"/>
                </a:ext>
              </a:extLst>
            </p:cNvPr>
            <p:cNvGrpSpPr/>
            <p:nvPr/>
          </p:nvGrpSpPr>
          <p:grpSpPr>
            <a:xfrm>
              <a:off x="4830074" y="2387065"/>
              <a:ext cx="2849078" cy="2646948"/>
              <a:chOff x="1145406" y="2521818"/>
              <a:chExt cx="2040556" cy="1578543"/>
            </a:xfrm>
          </p:grpSpPr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B37597CB-0C67-47BC-8DF6-A46BE43D7CF1}"/>
                  </a:ext>
                </a:extLst>
              </p:cNvPr>
              <p:cNvSpPr/>
              <p:nvPr/>
            </p:nvSpPr>
            <p:spPr>
              <a:xfrm>
                <a:off x="1145406" y="2521818"/>
                <a:ext cx="2040556" cy="157854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316878ED-334E-4B4F-804A-0227A507B71C}"/>
                  </a:ext>
                </a:extLst>
              </p:cNvPr>
              <p:cNvCxnSpPr>
                <a:cxnSpLocks/>
                <a:stCxn id="45" idx="0"/>
                <a:endCxn id="45" idx="2"/>
              </p:cNvCxnSpPr>
              <p:nvPr/>
            </p:nvCxnSpPr>
            <p:spPr>
              <a:xfrm>
                <a:off x="2165684" y="2521818"/>
                <a:ext cx="0" cy="157854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9560AC16-F266-4E19-9262-C1207AE07A71}"/>
                  </a:ext>
                </a:extLst>
              </p:cNvPr>
              <p:cNvCxnSpPr>
                <a:cxnSpLocks/>
                <a:stCxn id="45" idx="3"/>
                <a:endCxn id="45" idx="1"/>
              </p:cNvCxnSpPr>
              <p:nvPr/>
            </p:nvCxnSpPr>
            <p:spPr>
              <a:xfrm flipH="1">
                <a:off x="1145406" y="3311090"/>
                <a:ext cx="204055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C0142560-A5D0-433A-8005-0FB4C341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091241" y="3278385"/>
              <a:ext cx="766036" cy="623675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2240230-B2A2-4B30-A0E9-4F7ADAA13161}"/>
                </a:ext>
              </a:extLst>
            </p:cNvPr>
            <p:cNvSpPr txBox="1"/>
            <p:nvPr/>
          </p:nvSpPr>
          <p:spPr>
            <a:xfrm>
              <a:off x="5731873" y="1644357"/>
              <a:ext cx="1467786" cy="537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0070C0"/>
                  </a:solidFill>
                </a:rPr>
                <a:t>sigmoid</a:t>
              </a:r>
              <a:endParaRPr lang="de-DE" sz="1600" dirty="0">
                <a:solidFill>
                  <a:srgbClr val="0070C0"/>
                </a:solidFill>
              </a:endParaRPr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302962A-EE9D-471A-8A44-407509124A87}"/>
                </a:ext>
              </a:extLst>
            </p:cNvPr>
            <p:cNvSpPr/>
            <p:nvPr/>
          </p:nvSpPr>
          <p:spPr>
            <a:xfrm>
              <a:off x="4840623" y="2390223"/>
              <a:ext cx="2827867" cy="1330877"/>
            </a:xfrm>
            <a:custGeom>
              <a:avLst/>
              <a:gdLst>
                <a:gd name="connsiteX0" fmla="*/ 0 w 2827867"/>
                <a:gd name="connsiteY0" fmla="*/ 1330877 h 1330877"/>
                <a:gd name="connsiteX1" fmla="*/ 660400 w 2827867"/>
                <a:gd name="connsiteY1" fmla="*/ 1203877 h 1330877"/>
                <a:gd name="connsiteX2" fmla="*/ 1363134 w 2827867"/>
                <a:gd name="connsiteY2" fmla="*/ 700110 h 1330877"/>
                <a:gd name="connsiteX3" fmla="*/ 1905000 w 2827867"/>
                <a:gd name="connsiteY3" fmla="*/ 247144 h 1330877"/>
                <a:gd name="connsiteX4" fmla="*/ 2396067 w 2827867"/>
                <a:gd name="connsiteY4" fmla="*/ 31244 h 1330877"/>
                <a:gd name="connsiteX5" fmla="*/ 2827867 w 2827867"/>
                <a:gd name="connsiteY5" fmla="*/ 5844 h 13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7867" h="1330877">
                  <a:moveTo>
                    <a:pt x="0" y="1330877"/>
                  </a:moveTo>
                  <a:cubicBezTo>
                    <a:pt x="216605" y="1319941"/>
                    <a:pt x="433211" y="1309005"/>
                    <a:pt x="660400" y="1203877"/>
                  </a:cubicBezTo>
                  <a:cubicBezTo>
                    <a:pt x="887589" y="1098749"/>
                    <a:pt x="1155701" y="859565"/>
                    <a:pt x="1363134" y="700110"/>
                  </a:cubicBezTo>
                  <a:cubicBezTo>
                    <a:pt x="1570567" y="540655"/>
                    <a:pt x="1732845" y="358622"/>
                    <a:pt x="1905000" y="247144"/>
                  </a:cubicBezTo>
                  <a:cubicBezTo>
                    <a:pt x="2077155" y="135666"/>
                    <a:pt x="2242256" y="71461"/>
                    <a:pt x="2396067" y="31244"/>
                  </a:cubicBezTo>
                  <a:cubicBezTo>
                    <a:pt x="2549878" y="-8973"/>
                    <a:pt x="2688872" y="-1565"/>
                    <a:pt x="2827867" y="5844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32AA7ED-7BC1-4D86-9E3B-6DD4B991D1EC}"/>
                </a:ext>
              </a:extLst>
            </p:cNvPr>
            <p:cNvGrpSpPr/>
            <p:nvPr/>
          </p:nvGrpSpPr>
          <p:grpSpPr>
            <a:xfrm>
              <a:off x="8571253" y="2397626"/>
              <a:ext cx="2849078" cy="2646948"/>
              <a:chOff x="1145406" y="2521818"/>
              <a:chExt cx="2040556" cy="1578543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9594AB0-FE8A-45CD-96C1-64727D377A1D}"/>
                  </a:ext>
                </a:extLst>
              </p:cNvPr>
              <p:cNvSpPr/>
              <p:nvPr/>
            </p:nvSpPr>
            <p:spPr>
              <a:xfrm>
                <a:off x="1145406" y="2521818"/>
                <a:ext cx="2040556" cy="157854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CF7DF853-5B67-49DD-A5EE-DC3488C1F32A}"/>
                  </a:ext>
                </a:extLst>
              </p:cNvPr>
              <p:cNvCxnSpPr>
                <a:cxnSpLocks/>
                <a:stCxn id="52" idx="0"/>
                <a:endCxn id="52" idx="2"/>
              </p:cNvCxnSpPr>
              <p:nvPr/>
            </p:nvCxnSpPr>
            <p:spPr>
              <a:xfrm>
                <a:off x="2165684" y="2521818"/>
                <a:ext cx="0" cy="157854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0EB398DE-56BB-478E-8F43-950558B5F4FB}"/>
                  </a:ext>
                </a:extLst>
              </p:cNvPr>
              <p:cNvCxnSpPr>
                <a:cxnSpLocks/>
                <a:stCxn id="52" idx="3"/>
                <a:endCxn id="52" idx="1"/>
              </p:cNvCxnSpPr>
              <p:nvPr/>
            </p:nvCxnSpPr>
            <p:spPr>
              <a:xfrm flipH="1">
                <a:off x="1145406" y="3311090"/>
                <a:ext cx="204055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BE08EBF-EF73-41A5-BD1B-E16C96B8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832420" y="3288946"/>
              <a:ext cx="766036" cy="623675"/>
            </a:xfrm>
            <a:prstGeom prst="rect">
              <a:avLst/>
            </a:prstGeom>
          </p:spPr>
        </p:pic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CD717D2-A07A-4A2B-B481-D3211F1725E1}"/>
                </a:ext>
              </a:extLst>
            </p:cNvPr>
            <p:cNvSpPr txBox="1"/>
            <p:nvPr/>
          </p:nvSpPr>
          <p:spPr>
            <a:xfrm>
              <a:off x="8381448" y="1644357"/>
              <a:ext cx="3067232" cy="537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0070C0"/>
                  </a:solidFill>
                </a:rPr>
                <a:t>hyperbolic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dirty="0" err="1">
                  <a:solidFill>
                    <a:srgbClr val="0070C0"/>
                  </a:solidFill>
                </a:rPr>
                <a:t>tangent</a:t>
              </a:r>
              <a:endParaRPr lang="de-DE" sz="1600" dirty="0">
                <a:solidFill>
                  <a:srgbClr val="0070C0"/>
                </a:solidFill>
              </a:endParaRPr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BB60CE86-DB35-44BD-B0EA-282AD92AF5AF}"/>
                </a:ext>
              </a:extLst>
            </p:cNvPr>
            <p:cNvSpPr/>
            <p:nvPr/>
          </p:nvSpPr>
          <p:spPr>
            <a:xfrm>
              <a:off x="8571252" y="2400784"/>
              <a:ext cx="2838417" cy="2633228"/>
            </a:xfrm>
            <a:custGeom>
              <a:avLst/>
              <a:gdLst>
                <a:gd name="connsiteX0" fmla="*/ 0 w 2827867"/>
                <a:gd name="connsiteY0" fmla="*/ 1330877 h 1330877"/>
                <a:gd name="connsiteX1" fmla="*/ 660400 w 2827867"/>
                <a:gd name="connsiteY1" fmla="*/ 1203877 h 1330877"/>
                <a:gd name="connsiteX2" fmla="*/ 1363134 w 2827867"/>
                <a:gd name="connsiteY2" fmla="*/ 700110 h 1330877"/>
                <a:gd name="connsiteX3" fmla="*/ 1905000 w 2827867"/>
                <a:gd name="connsiteY3" fmla="*/ 247144 h 1330877"/>
                <a:gd name="connsiteX4" fmla="*/ 2396067 w 2827867"/>
                <a:gd name="connsiteY4" fmla="*/ 31244 h 1330877"/>
                <a:gd name="connsiteX5" fmla="*/ 2827867 w 2827867"/>
                <a:gd name="connsiteY5" fmla="*/ 5844 h 13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7867" h="1330877">
                  <a:moveTo>
                    <a:pt x="0" y="1330877"/>
                  </a:moveTo>
                  <a:cubicBezTo>
                    <a:pt x="216605" y="1319941"/>
                    <a:pt x="433211" y="1309005"/>
                    <a:pt x="660400" y="1203877"/>
                  </a:cubicBezTo>
                  <a:cubicBezTo>
                    <a:pt x="887589" y="1098749"/>
                    <a:pt x="1155701" y="859565"/>
                    <a:pt x="1363134" y="700110"/>
                  </a:cubicBezTo>
                  <a:cubicBezTo>
                    <a:pt x="1570567" y="540655"/>
                    <a:pt x="1732845" y="358622"/>
                    <a:pt x="1905000" y="247144"/>
                  </a:cubicBezTo>
                  <a:cubicBezTo>
                    <a:pt x="2077155" y="135666"/>
                    <a:pt x="2242256" y="71461"/>
                    <a:pt x="2396067" y="31244"/>
                  </a:cubicBezTo>
                  <a:cubicBezTo>
                    <a:pt x="2549878" y="-8973"/>
                    <a:pt x="2688872" y="-1565"/>
                    <a:pt x="2827867" y="5844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43FD6ADC-0263-4D41-804E-90DAD3B36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60" name="Foliennummernplatzhalter 5">
            <a:extLst>
              <a:ext uri="{FF2B5EF4-FFF2-40B4-BE49-F238E27FC236}">
                <a16:creationId xmlns:a16="http://schemas.microsoft.com/office/drawing/2014/main" id="{3259D487-BB02-47B6-B7E7-C2500A1D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54297B9A-DF33-440A-9F4F-B0668825F3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63A9ECE-BCD0-4CD9-8FFC-76866A13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AE64BF-BBC4-4A47-BD90-13A79E7D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24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E0D6589-A0AA-430C-AB36-1636060626FC}"/>
              </a:ext>
            </a:extLst>
          </p:cNvPr>
          <p:cNvGrpSpPr/>
          <p:nvPr/>
        </p:nvGrpSpPr>
        <p:grpSpPr>
          <a:xfrm>
            <a:off x="2203200" y="2104558"/>
            <a:ext cx="9325060" cy="3637114"/>
            <a:chOff x="1963881" y="1986794"/>
            <a:chExt cx="9325060" cy="363711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718A49D-2157-400D-BA0E-F8FDCE7926AD}"/>
                </a:ext>
              </a:extLst>
            </p:cNvPr>
            <p:cNvSpPr/>
            <p:nvPr/>
          </p:nvSpPr>
          <p:spPr>
            <a:xfrm>
              <a:off x="1963881" y="2554116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EFC85CC-7C9A-4BC6-9C2C-A30765B9BFD5}"/>
                </a:ext>
              </a:extLst>
            </p:cNvPr>
            <p:cNvSpPr/>
            <p:nvPr/>
          </p:nvSpPr>
          <p:spPr>
            <a:xfrm>
              <a:off x="1963881" y="4051256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8ECDEC5-4D8D-42E6-80EC-37296FFB6F80}"/>
                </a:ext>
              </a:extLst>
            </p:cNvPr>
            <p:cNvSpPr/>
            <p:nvPr/>
          </p:nvSpPr>
          <p:spPr>
            <a:xfrm>
              <a:off x="4592781" y="254824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08540A2-739D-4CC5-9FD7-8112ACB82BCF}"/>
                </a:ext>
              </a:extLst>
            </p:cNvPr>
            <p:cNvSpPr/>
            <p:nvPr/>
          </p:nvSpPr>
          <p:spPr>
            <a:xfrm>
              <a:off x="4636324" y="4024100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77DA869-EA01-40F1-91FB-71E9BF5ECB98}"/>
                </a:ext>
              </a:extLst>
            </p:cNvPr>
            <p:cNvSpPr/>
            <p:nvPr/>
          </p:nvSpPr>
          <p:spPr>
            <a:xfrm>
              <a:off x="7308767" y="3109700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A7CF3E9-AF33-498F-8BC6-941EBFF57554}"/>
                </a:ext>
              </a:extLst>
            </p:cNvPr>
            <p:cNvSpPr txBox="1"/>
            <p:nvPr/>
          </p:nvSpPr>
          <p:spPr>
            <a:xfrm>
              <a:off x="4105739" y="1986794"/>
              <a:ext cx="2510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  <a:r>
                <a:rPr lang="de-DE" dirty="0"/>
                <a:t> = W</a:t>
              </a:r>
              <a:r>
                <a:rPr lang="de-DE" baseline="-25000" dirty="0"/>
                <a:t>11</a:t>
              </a:r>
              <a:r>
                <a:rPr lang="de-DE" dirty="0"/>
                <a:t>x</a:t>
              </a:r>
              <a:r>
                <a:rPr lang="de-DE" baseline="-25000" dirty="0"/>
                <a:t>1</a:t>
              </a:r>
              <a:r>
                <a:rPr lang="de-DE" dirty="0"/>
                <a:t> + W</a:t>
              </a:r>
              <a:r>
                <a:rPr lang="de-DE" baseline="-25000" dirty="0"/>
                <a:t>12</a:t>
              </a:r>
              <a:r>
                <a:rPr lang="de-DE" dirty="0"/>
                <a:t>x</a:t>
              </a:r>
              <a:r>
                <a:rPr lang="de-DE" baseline="-25000" dirty="0"/>
                <a:t>2</a:t>
              </a:r>
              <a:r>
                <a:rPr lang="de-DE" dirty="0"/>
                <a:t>+b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B52C694-A5CE-450E-B297-C91A11E4B0EA}"/>
                </a:ext>
              </a:extLst>
            </p:cNvPr>
            <p:cNvSpPr txBox="1"/>
            <p:nvPr/>
          </p:nvSpPr>
          <p:spPr>
            <a:xfrm>
              <a:off x="4105739" y="5254576"/>
              <a:ext cx="2510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2</a:t>
              </a:r>
              <a:r>
                <a:rPr lang="de-DE" dirty="0"/>
                <a:t> = W</a:t>
              </a:r>
              <a:r>
                <a:rPr lang="de-DE" baseline="-25000" dirty="0"/>
                <a:t>21</a:t>
              </a:r>
              <a:r>
                <a:rPr lang="de-DE" dirty="0"/>
                <a:t>x</a:t>
              </a:r>
              <a:r>
                <a:rPr lang="de-DE" baseline="-25000" dirty="0"/>
                <a:t>1</a:t>
              </a:r>
              <a:r>
                <a:rPr lang="de-DE" dirty="0"/>
                <a:t> + W</a:t>
              </a:r>
              <a:r>
                <a:rPr lang="de-DE" baseline="-25000" dirty="0"/>
                <a:t>22</a:t>
              </a:r>
              <a:r>
                <a:rPr lang="de-DE" dirty="0"/>
                <a:t>x</a:t>
              </a:r>
              <a:r>
                <a:rPr lang="de-DE" baseline="-25000" dirty="0"/>
                <a:t>2</a:t>
              </a:r>
              <a:r>
                <a:rPr lang="de-DE" dirty="0"/>
                <a:t>+b</a:t>
              </a:r>
              <a:r>
                <a:rPr lang="de-DE" baseline="-25000" dirty="0"/>
                <a:t>2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11E3865-6CFE-46E7-B471-1438AFA2E2B4}"/>
                </a:ext>
              </a:extLst>
            </p:cNvPr>
            <p:cNvSpPr txBox="1"/>
            <p:nvPr/>
          </p:nvSpPr>
          <p:spPr>
            <a:xfrm>
              <a:off x="3479598" y="2631058"/>
              <a:ext cx="655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W</a:t>
              </a:r>
              <a:r>
                <a:rPr lang="de-DE" baseline="-25000" dirty="0"/>
                <a:t>11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259E7324-D969-478A-A77B-768E024407DE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2878281" y="3005447"/>
              <a:ext cx="1714500" cy="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18083FF-223A-4398-87BE-C1A28E5B9358}"/>
                </a:ext>
              </a:extLst>
            </p:cNvPr>
            <p:cNvSpPr txBox="1"/>
            <p:nvPr/>
          </p:nvSpPr>
          <p:spPr>
            <a:xfrm>
              <a:off x="2277626" y="2815724"/>
              <a:ext cx="441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DEF005F-7DF0-4F05-B185-1A8BD111EEE6}"/>
                </a:ext>
              </a:extLst>
            </p:cNvPr>
            <p:cNvSpPr txBox="1"/>
            <p:nvPr/>
          </p:nvSpPr>
          <p:spPr>
            <a:xfrm>
              <a:off x="2277625" y="4323790"/>
              <a:ext cx="441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2</a:t>
              </a:r>
              <a:endParaRPr lang="de-DE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3EF7EDA-C768-4534-BD4E-3E3FD97A0558}"/>
                </a:ext>
              </a:extLst>
            </p:cNvPr>
            <p:cNvCxnSpPr/>
            <p:nvPr/>
          </p:nvCxnSpPr>
          <p:spPr>
            <a:xfrm flipV="1">
              <a:off x="2878281" y="4488063"/>
              <a:ext cx="1714500" cy="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8D74593-2FBF-462A-A4D5-0AE738E7E650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2861431" y="3005447"/>
              <a:ext cx="1731350" cy="14884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5F5FE7FC-8350-44D2-BB4F-2CB49E59C76A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2861431" y="3005447"/>
              <a:ext cx="1774893" cy="147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4DA5678-13B5-4828-8830-F8BBE80D8D60}"/>
                </a:ext>
              </a:extLst>
            </p:cNvPr>
            <p:cNvSpPr txBox="1"/>
            <p:nvPr/>
          </p:nvSpPr>
          <p:spPr>
            <a:xfrm>
              <a:off x="4078974" y="3346620"/>
              <a:ext cx="655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W</a:t>
              </a:r>
              <a:r>
                <a:rPr lang="de-DE" baseline="-25000" dirty="0"/>
                <a:t>12</a:t>
              </a:r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64E45E1-C3F1-4001-BEBD-29B19B231CFB}"/>
                </a:ext>
              </a:extLst>
            </p:cNvPr>
            <p:cNvSpPr txBox="1"/>
            <p:nvPr/>
          </p:nvSpPr>
          <p:spPr>
            <a:xfrm>
              <a:off x="4105739" y="3838005"/>
              <a:ext cx="655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W</a:t>
              </a:r>
              <a:r>
                <a:rPr lang="de-DE" baseline="-25000" dirty="0"/>
                <a:t>21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2B7131C-F8B5-42ED-BD3F-767CBFB4514A}"/>
                </a:ext>
              </a:extLst>
            </p:cNvPr>
            <p:cNvSpPr txBox="1"/>
            <p:nvPr/>
          </p:nvSpPr>
          <p:spPr>
            <a:xfrm>
              <a:off x="3479598" y="4107263"/>
              <a:ext cx="655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W</a:t>
              </a:r>
              <a:r>
                <a:rPr lang="de-DE" baseline="-25000" dirty="0"/>
                <a:t>22</a:t>
              </a:r>
              <a:endParaRPr lang="de-DE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7577D9C-14AD-49D4-9B24-DD202E76D848}"/>
                </a:ext>
              </a:extLst>
            </p:cNvPr>
            <p:cNvSpPr txBox="1"/>
            <p:nvPr/>
          </p:nvSpPr>
          <p:spPr>
            <a:xfrm>
              <a:off x="4678443" y="2809636"/>
              <a:ext cx="773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</a:rPr>
                <a:t>σ</a:t>
              </a:r>
              <a:r>
                <a:rPr lang="de-DE" dirty="0">
                  <a:solidFill>
                    <a:srgbClr val="FF0000"/>
                  </a:solidFill>
                </a:rPr>
                <a:t>(</a:t>
              </a:r>
              <a:r>
                <a:rPr lang="de-DE" dirty="0"/>
                <a:t>y</a:t>
              </a:r>
              <a:r>
                <a:rPr lang="de-DE" baseline="-25000" dirty="0"/>
                <a:t>1</a:t>
              </a:r>
              <a:r>
                <a:rPr lang="de-DE" dirty="0">
                  <a:solidFill>
                    <a:srgbClr val="FF0000"/>
                  </a:solidFill>
                </a:rPr>
                <a:t>) </a:t>
              </a:r>
              <a:endParaRPr lang="de-DE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C597747-78E1-4254-9FE9-B210227A8518}"/>
                </a:ext>
              </a:extLst>
            </p:cNvPr>
            <p:cNvSpPr txBox="1"/>
            <p:nvPr/>
          </p:nvSpPr>
          <p:spPr>
            <a:xfrm>
              <a:off x="4793787" y="4303397"/>
              <a:ext cx="7215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dirty="0">
                  <a:solidFill>
                    <a:srgbClr val="FF0000"/>
                  </a:solidFill>
                </a:rPr>
                <a:t>σ</a:t>
              </a:r>
              <a:r>
                <a:rPr lang="de-DE" dirty="0">
                  <a:solidFill>
                    <a:srgbClr val="FF0000"/>
                  </a:solidFill>
                </a:rPr>
                <a:t>(</a:t>
              </a:r>
              <a:r>
                <a:rPr lang="de-DE" dirty="0"/>
                <a:t>y</a:t>
              </a:r>
              <a:r>
                <a:rPr lang="de-DE" baseline="-25000" dirty="0"/>
                <a:t>2</a:t>
              </a:r>
              <a:r>
                <a:rPr lang="de-DE" dirty="0">
                  <a:solidFill>
                    <a:srgbClr val="FF0000"/>
                  </a:solidFill>
                </a:rPr>
                <a:t>)</a:t>
              </a:r>
              <a:endParaRPr lang="de-DE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BE1DBD5-4AD2-4008-94F7-A375F61C1A6E}"/>
                </a:ext>
              </a:extLst>
            </p:cNvPr>
            <p:cNvSpPr txBox="1"/>
            <p:nvPr/>
          </p:nvSpPr>
          <p:spPr>
            <a:xfrm>
              <a:off x="7606681" y="3374041"/>
              <a:ext cx="441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z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B87FD-D35B-4532-8606-8C54FDB9F4C5}"/>
                </a:ext>
              </a:extLst>
            </p:cNvPr>
            <p:cNvSpPr txBox="1"/>
            <p:nvPr/>
          </p:nvSpPr>
          <p:spPr>
            <a:xfrm>
              <a:off x="8346224" y="3349514"/>
              <a:ext cx="2942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z = c</a:t>
              </a:r>
              <a:r>
                <a:rPr lang="de-DE" baseline="-25000" dirty="0"/>
                <a:t>1</a:t>
              </a:r>
              <a:r>
                <a:rPr lang="el-GR" dirty="0">
                  <a:solidFill>
                    <a:srgbClr val="FF0000"/>
                  </a:solidFill>
                </a:rPr>
                <a:t>σ</a:t>
              </a:r>
              <a:r>
                <a:rPr lang="de-DE" dirty="0">
                  <a:solidFill>
                    <a:srgbClr val="FF0000"/>
                  </a:solidFill>
                </a:rPr>
                <a:t>(</a:t>
              </a:r>
              <a:r>
                <a:rPr lang="de-DE" dirty="0"/>
                <a:t>y</a:t>
              </a:r>
              <a:r>
                <a:rPr lang="de-DE" baseline="-25000" dirty="0"/>
                <a:t>1</a:t>
              </a:r>
              <a:r>
                <a:rPr lang="de-DE" dirty="0">
                  <a:solidFill>
                    <a:srgbClr val="FF0000"/>
                  </a:solidFill>
                </a:rPr>
                <a:t>) </a:t>
              </a:r>
              <a:r>
                <a:rPr lang="de-DE" dirty="0"/>
                <a:t>+ c</a:t>
              </a:r>
              <a:r>
                <a:rPr lang="de-DE" baseline="-25000" dirty="0"/>
                <a:t>2</a:t>
              </a:r>
              <a:r>
                <a:rPr lang="el-GR" dirty="0">
                  <a:solidFill>
                    <a:srgbClr val="FF0000"/>
                  </a:solidFill>
                </a:rPr>
                <a:t>σ</a:t>
              </a:r>
              <a:r>
                <a:rPr lang="de-DE" dirty="0">
                  <a:solidFill>
                    <a:srgbClr val="FF0000"/>
                  </a:solidFill>
                </a:rPr>
                <a:t>(</a:t>
              </a:r>
              <a:r>
                <a:rPr lang="de-DE" dirty="0"/>
                <a:t>y</a:t>
              </a:r>
              <a:r>
                <a:rPr lang="de-DE" baseline="-25000" dirty="0"/>
                <a:t>2</a:t>
              </a:r>
              <a:r>
                <a:rPr lang="de-DE" dirty="0">
                  <a:solidFill>
                    <a:srgbClr val="FF0000"/>
                  </a:solidFill>
                </a:rPr>
                <a:t>)</a:t>
              </a:r>
              <a:r>
                <a:rPr lang="de-DE" dirty="0"/>
                <a:t>+d</a:t>
              </a:r>
              <a:endParaRPr lang="de-DE" baseline="-25000" dirty="0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65D58B52-8E60-4CAB-9BC4-C0F39C14CE0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5515345" y="3011317"/>
              <a:ext cx="1793422" cy="5555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AD12A7B3-665C-4804-A7FD-6FA2CE49976E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5550724" y="3566900"/>
              <a:ext cx="1758043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39957A4-701D-4C15-BE3B-A3DA6BB8D4B4}"/>
                </a:ext>
              </a:extLst>
            </p:cNvPr>
            <p:cNvSpPr txBox="1"/>
            <p:nvPr/>
          </p:nvSpPr>
          <p:spPr>
            <a:xfrm>
              <a:off x="6307281" y="2911709"/>
              <a:ext cx="4002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c</a:t>
              </a:r>
              <a:r>
                <a:rPr lang="de-DE" baseline="-25000" dirty="0"/>
                <a:t>1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D809627-3C02-4C17-AA5C-2833D20923B7}"/>
                </a:ext>
              </a:extLst>
            </p:cNvPr>
            <p:cNvSpPr txBox="1"/>
            <p:nvPr/>
          </p:nvSpPr>
          <p:spPr>
            <a:xfrm>
              <a:off x="6386203" y="3964979"/>
              <a:ext cx="4002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c</a:t>
              </a:r>
              <a:r>
                <a:rPr lang="de-DE" baseline="-25000" dirty="0"/>
                <a:t>2</a:t>
              </a:r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BE17E1F2-7CFF-481D-822F-5C9574FD253F}"/>
              </a:ext>
            </a:extLst>
          </p:cNvPr>
          <p:cNvSpPr txBox="1"/>
          <p:nvPr/>
        </p:nvSpPr>
        <p:spPr>
          <a:xfrm>
            <a:off x="2103253" y="1390203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FFC000"/>
                </a:solidFill>
              </a:rPr>
              <a:t>input</a:t>
            </a:r>
            <a:endParaRPr lang="de-DE" sz="2400" b="1" dirty="0">
              <a:solidFill>
                <a:srgbClr val="FFC000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AB7667B-0AA9-4EC1-A8AE-D4054E4BF6A7}"/>
              </a:ext>
            </a:extLst>
          </p:cNvPr>
          <p:cNvSpPr txBox="1"/>
          <p:nvPr/>
        </p:nvSpPr>
        <p:spPr>
          <a:xfrm>
            <a:off x="4374900" y="143282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FFC000"/>
                </a:solidFill>
              </a:rPr>
              <a:t>hidden</a:t>
            </a:r>
            <a:r>
              <a:rPr lang="de-DE" sz="2400" b="1" dirty="0">
                <a:solidFill>
                  <a:srgbClr val="FFC000"/>
                </a:solidFill>
              </a:rPr>
              <a:t> </a:t>
            </a:r>
            <a:r>
              <a:rPr lang="de-DE" sz="2400" b="1" dirty="0" err="1">
                <a:solidFill>
                  <a:srgbClr val="FFC000"/>
                </a:solidFill>
              </a:rPr>
              <a:t>layer</a:t>
            </a:r>
            <a:endParaRPr lang="de-DE" sz="2400" b="1" dirty="0">
              <a:solidFill>
                <a:srgbClr val="FFC000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2CF6459-A482-4A04-A84C-23DE5D506476}"/>
              </a:ext>
            </a:extLst>
          </p:cNvPr>
          <p:cNvSpPr txBox="1"/>
          <p:nvPr/>
        </p:nvSpPr>
        <p:spPr>
          <a:xfrm>
            <a:off x="7464456" y="1423152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FFC000"/>
                </a:solidFill>
              </a:rPr>
              <a:t>output</a:t>
            </a:r>
            <a:endParaRPr lang="de-DE" sz="2400" b="1" dirty="0">
              <a:solidFill>
                <a:srgbClr val="FFC000"/>
              </a:solidFill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74F6755-9DE4-43C7-8948-9F1F0464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26205AB-940C-4A5D-B4FA-527AA9CD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066C14-B4D1-4B85-8816-3599722F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25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F0E96C4-93D4-46E5-B49D-A653AA767188}"/>
              </a:ext>
            </a:extLst>
          </p:cNvPr>
          <p:cNvSpPr txBox="1"/>
          <p:nvPr/>
        </p:nvSpPr>
        <p:spPr>
          <a:xfrm>
            <a:off x="3953474" y="1446424"/>
            <a:ext cx="4668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heart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optimization</a:t>
            </a:r>
            <a:r>
              <a:rPr lang="de-DE" sz="2000" b="1" dirty="0"/>
              <a:t> </a:t>
            </a:r>
            <a:r>
              <a:rPr lang="de-DE" sz="2000" b="1" dirty="0" err="1"/>
              <a:t>process</a:t>
            </a:r>
            <a:endParaRPr lang="de-DE" sz="2000" b="1" dirty="0"/>
          </a:p>
          <a:p>
            <a:endParaRPr lang="de-DE" sz="20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0952B9-110B-4216-BC95-5A79B11D40E2}"/>
              </a:ext>
            </a:extLst>
          </p:cNvPr>
          <p:cNvSpPr txBox="1"/>
          <p:nvPr/>
        </p:nvSpPr>
        <p:spPr>
          <a:xfrm>
            <a:off x="9422511" y="1338702"/>
            <a:ext cx="2307042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</a:t>
            </a:r>
            <a:r>
              <a:rPr lang="de-DE" dirty="0" err="1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names</a:t>
            </a:r>
            <a:r>
              <a:rPr lang="de-DE" dirty="0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Objective</a:t>
            </a:r>
            <a:r>
              <a:rPr lang="de-DE" dirty="0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</a:t>
            </a:r>
            <a:endParaRPr lang="de-DE" dirty="0">
              <a:ln w="0">
                <a:solidFill>
                  <a:srgbClr val="0070C0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</a:t>
            </a:r>
            <a:r>
              <a:rPr lang="de-DE" dirty="0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>
                  <a:solidFill>
                    <a:srgbClr val="0070C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</a:t>
            </a:r>
            <a:endParaRPr lang="de-DE" dirty="0">
              <a:ln w="0">
                <a:solidFill>
                  <a:srgbClr val="0070C0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D2ED95-90E0-45DC-8EB3-4BB1283DD336}"/>
              </a:ext>
            </a:extLst>
          </p:cNvPr>
          <p:cNvSpPr txBox="1"/>
          <p:nvPr/>
        </p:nvSpPr>
        <p:spPr>
          <a:xfrm>
            <a:off x="480000" y="2905467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Regression: MSE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538936F-CF1D-482B-BB53-52FD914E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83" y="4115187"/>
            <a:ext cx="4286848" cy="6954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5B79268-1295-456C-99EC-3B453E49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195" y="2784098"/>
            <a:ext cx="5058241" cy="6463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DEE9043-70AF-40D0-B63D-0073EFC95B89}"/>
              </a:ext>
            </a:extLst>
          </p:cNvPr>
          <p:cNvSpPr txBox="1"/>
          <p:nvPr/>
        </p:nvSpPr>
        <p:spPr>
          <a:xfrm>
            <a:off x="480000" y="4350698"/>
            <a:ext cx="6146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Classification: </a:t>
            </a:r>
            <a:r>
              <a:rPr lang="de-DE" dirty="0" err="1"/>
              <a:t>cross-entropy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5C737C0-27A5-4C43-9D81-C9715BA12BFC}"/>
              </a:ext>
            </a:extLst>
          </p:cNvPr>
          <p:cNvSpPr txBox="1"/>
          <p:nvPr/>
        </p:nvSpPr>
        <p:spPr>
          <a:xfrm>
            <a:off x="7799367" y="3642245"/>
            <a:ext cx="230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rgbClr val="0070C0"/>
                </a:solidFill>
              </a:rPr>
              <a:t>network </a:t>
            </a:r>
            <a:r>
              <a:rPr lang="de-DE" sz="1600" dirty="0" err="1">
                <a:solidFill>
                  <a:srgbClr val="0070C0"/>
                </a:solidFill>
              </a:rPr>
              <a:t>prediction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dirty="0" err="1">
                <a:solidFill>
                  <a:srgbClr val="0070C0"/>
                </a:solidFill>
              </a:rPr>
              <a:t>with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dirty="0" err="1">
                <a:solidFill>
                  <a:srgbClr val="0070C0"/>
                </a:solidFill>
              </a:rPr>
              <a:t>input</a:t>
            </a:r>
            <a:r>
              <a:rPr lang="de-DE" sz="1600" dirty="0">
                <a:solidFill>
                  <a:srgbClr val="0070C0"/>
                </a:solidFill>
              </a:rPr>
              <a:t> x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10FE0695-C663-4FDD-BAA5-AC1CC739BBEB}"/>
              </a:ext>
            </a:extLst>
          </p:cNvPr>
          <p:cNvGrpSpPr/>
          <p:nvPr/>
        </p:nvGrpSpPr>
        <p:grpSpPr>
          <a:xfrm>
            <a:off x="6595402" y="3350463"/>
            <a:ext cx="1224623" cy="430962"/>
            <a:chOff x="6595402" y="3350463"/>
            <a:chExt cx="1224623" cy="43096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0193C8EB-6E10-49EA-AD34-52AB08559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6582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CD8F1588-4438-4F7B-99AA-B4B36D4B4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98C562-55CE-4EA0-8B88-60DD76C353A0}"/>
              </a:ext>
            </a:extLst>
          </p:cNvPr>
          <p:cNvGrpSpPr/>
          <p:nvPr/>
        </p:nvGrpSpPr>
        <p:grpSpPr>
          <a:xfrm>
            <a:off x="7693163" y="3305628"/>
            <a:ext cx="2662896" cy="241289"/>
            <a:chOff x="6595402" y="3350463"/>
            <a:chExt cx="1224623" cy="43096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F093D30A-69F2-4CCC-A084-06B8441EA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107" y="3350463"/>
              <a:ext cx="0" cy="430962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EAB763DD-5AAA-4AAE-9004-79C5BAE09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5402" y="3781425"/>
              <a:ext cx="12246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260D6A39-EFBE-4E02-8160-2F64EBEF46A2}"/>
              </a:ext>
            </a:extLst>
          </p:cNvPr>
          <p:cNvSpPr txBox="1"/>
          <p:nvPr/>
        </p:nvSpPr>
        <p:spPr>
          <a:xfrm>
            <a:off x="10248900" y="3196650"/>
            <a:ext cx="163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0070C0"/>
                </a:solidFill>
              </a:rPr>
              <a:t>expected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dirty="0" err="1">
                <a:solidFill>
                  <a:srgbClr val="0070C0"/>
                </a:solidFill>
              </a:rPr>
              <a:t>target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dirty="0" err="1">
                <a:solidFill>
                  <a:srgbClr val="0070C0"/>
                </a:solidFill>
              </a:rPr>
              <a:t>value</a:t>
            </a:r>
            <a:endParaRPr lang="de-DE" sz="1600" dirty="0">
              <a:solidFill>
                <a:srgbClr val="0070C0"/>
              </a:solidFill>
            </a:endParaRPr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57A48770-CF16-4E50-8806-AA48471EA295}"/>
              </a:ext>
            </a:extLst>
          </p:cNvPr>
          <p:cNvSpPr/>
          <p:nvPr/>
        </p:nvSpPr>
        <p:spPr>
          <a:xfrm>
            <a:off x="3204376" y="54386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C12EEB8-3A03-494A-A2D8-7C80D891362E}"/>
              </a:ext>
            </a:extLst>
          </p:cNvPr>
          <p:cNvSpPr txBox="1"/>
          <p:nvPr/>
        </p:nvSpPr>
        <p:spPr>
          <a:xfrm>
            <a:off x="4559361" y="5480953"/>
            <a:ext cx="30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70C0"/>
                </a:solidFill>
              </a:rPr>
              <a:t>GOAL: </a:t>
            </a:r>
            <a:r>
              <a:rPr lang="de-DE" sz="2000" b="1" dirty="0" err="1">
                <a:solidFill>
                  <a:srgbClr val="0070C0"/>
                </a:solidFill>
              </a:rPr>
              <a:t>Minimizing</a:t>
            </a:r>
            <a:r>
              <a:rPr lang="de-DE" sz="2000" b="1" dirty="0">
                <a:solidFill>
                  <a:srgbClr val="0070C0"/>
                </a:solidFill>
              </a:rPr>
              <a:t> Loss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189BFC6-2ABC-40F4-A7EB-B17ED9178E2C}"/>
              </a:ext>
            </a:extLst>
          </p:cNvPr>
          <p:cNvSpPr/>
          <p:nvPr/>
        </p:nvSpPr>
        <p:spPr>
          <a:xfrm>
            <a:off x="533400" y="4199312"/>
            <a:ext cx="8139545" cy="648979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76E50C4-AF49-4986-BB23-EA282AE1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A9FDF5C-5839-41B4-926A-7E299F65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99" y="224678"/>
            <a:ext cx="11318400" cy="859073"/>
          </a:xfrm>
        </p:spPr>
        <p:txBody>
          <a:bodyPr/>
          <a:lstStyle/>
          <a:p>
            <a:r>
              <a:rPr lang="de-DE" sz="2400" dirty="0" err="1"/>
              <a:t>Minimize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Backpropagation: Gradient </a:t>
            </a:r>
            <a:r>
              <a:rPr lang="de-DE" sz="2400" dirty="0" err="1"/>
              <a:t>descent</a:t>
            </a:r>
            <a:endParaRPr lang="de-DE" sz="2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697B0-BDD0-457B-852B-E0553482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26</a:t>
            </a:fld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27817F4-0995-4F87-B460-725EF2B0D1E7}"/>
              </a:ext>
            </a:extLst>
          </p:cNvPr>
          <p:cNvGrpSpPr/>
          <p:nvPr/>
        </p:nvGrpSpPr>
        <p:grpSpPr>
          <a:xfrm>
            <a:off x="854400" y="2395743"/>
            <a:ext cx="5371379" cy="1929324"/>
            <a:chOff x="855002" y="3661110"/>
            <a:chExt cx="5371379" cy="1929324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AC99796-4F31-4D23-BFC2-3A8CFDBB25AC}"/>
                </a:ext>
              </a:extLst>
            </p:cNvPr>
            <p:cNvSpPr txBox="1"/>
            <p:nvPr/>
          </p:nvSpPr>
          <p:spPr>
            <a:xfrm>
              <a:off x="855002" y="5221102"/>
              <a:ext cx="30008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70C0"/>
                  </a:solidFill>
                </a:rPr>
                <a:t>y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ED2008C-9BDF-4D05-BC4D-A636F9CDCC04}"/>
                </a:ext>
              </a:extLst>
            </p:cNvPr>
            <p:cNvGrpSpPr/>
            <p:nvPr/>
          </p:nvGrpSpPr>
          <p:grpSpPr>
            <a:xfrm>
              <a:off x="4777235" y="3661110"/>
              <a:ext cx="1449146" cy="1159531"/>
              <a:chOff x="4777235" y="3661110"/>
              <a:chExt cx="1449146" cy="1159531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069EE281-CC7E-416F-BA5F-2652231DD242}"/>
                  </a:ext>
                </a:extLst>
              </p:cNvPr>
              <p:cNvSpPr/>
              <p:nvPr/>
            </p:nvSpPr>
            <p:spPr>
              <a:xfrm>
                <a:off x="5706511" y="4325035"/>
                <a:ext cx="519870" cy="49560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0070C0"/>
                    </a:solidFill>
                    <a:latin typeface="Brush Script MT" panose="03060802040406070304" pitchFamily="66" charset="0"/>
                  </a:rPr>
                  <a:t>L</a:t>
                </a:r>
                <a:endParaRPr lang="de-DE" sz="1200" dirty="0">
                  <a:solidFill>
                    <a:srgbClr val="0070C0"/>
                  </a:solidFill>
                  <a:latin typeface="Brush Script MT" panose="03060802040406070304" pitchFamily="66" charset="0"/>
                </a:endParaRPr>
              </a:p>
            </p:txBody>
          </p:sp>
          <p:cxnSp>
            <p:nvCxnSpPr>
              <p:cNvPr id="38" name="Verbinder: gekrümmt 37">
                <a:extLst>
                  <a:ext uri="{FF2B5EF4-FFF2-40B4-BE49-F238E27FC236}">
                    <a16:creationId xmlns:a16="http://schemas.microsoft.com/office/drawing/2014/main" id="{7F410B3F-55C2-48C5-864F-1EC0BB5AA28E}"/>
                  </a:ext>
                </a:extLst>
              </p:cNvPr>
              <p:cNvCxnSpPr>
                <a:stCxn id="27" idx="6"/>
                <a:endCxn id="28" idx="0"/>
              </p:cNvCxnSpPr>
              <p:nvPr/>
            </p:nvCxnSpPr>
            <p:spPr>
              <a:xfrm>
                <a:off x="4777235" y="3661110"/>
                <a:ext cx="1189211" cy="66392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Verbinder: gekrümmt 38">
              <a:extLst>
                <a:ext uri="{FF2B5EF4-FFF2-40B4-BE49-F238E27FC236}">
                  <a16:creationId xmlns:a16="http://schemas.microsoft.com/office/drawing/2014/main" id="{379F1B39-27E7-4B7C-AD30-26A5A2ACEC9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4820016" y="4820641"/>
              <a:ext cx="1146430" cy="56217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DC27875-3F38-41BB-A78D-03BB6DC973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084" y="5382816"/>
              <a:ext cx="3715366" cy="184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Grafik 36">
            <a:extLst>
              <a:ext uri="{FF2B5EF4-FFF2-40B4-BE49-F238E27FC236}">
                <a16:creationId xmlns:a16="http://schemas.microsoft.com/office/drawing/2014/main" id="{AB6C54EA-2A5A-4611-AA93-53383F4E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13351CE-66F8-43C3-8023-7D3140208052}"/>
              </a:ext>
            </a:extLst>
          </p:cNvPr>
          <p:cNvSpPr txBox="1"/>
          <p:nvPr/>
        </p:nvSpPr>
        <p:spPr>
          <a:xfrm>
            <a:off x="3611986" y="6452314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Erdmann et al., Deep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physics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2021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11644B-6F70-444F-835C-72C37F030880}"/>
              </a:ext>
            </a:extLst>
          </p:cNvPr>
          <p:cNvGrpSpPr/>
          <p:nvPr/>
        </p:nvGrpSpPr>
        <p:grpSpPr>
          <a:xfrm>
            <a:off x="792431" y="1426905"/>
            <a:ext cx="8625441" cy="2175562"/>
            <a:chOff x="792431" y="1426905"/>
            <a:chExt cx="8625441" cy="2175562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8D00768-A053-4E26-82F5-56D91350AC17}"/>
                </a:ext>
              </a:extLst>
            </p:cNvPr>
            <p:cNvGrpSpPr/>
            <p:nvPr/>
          </p:nvGrpSpPr>
          <p:grpSpPr>
            <a:xfrm>
              <a:off x="854400" y="1816971"/>
              <a:ext cx="8563472" cy="1785496"/>
              <a:chOff x="855002" y="3082338"/>
              <a:chExt cx="8563472" cy="1785496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ABB5D693-D9FF-4ABF-8364-3367DEED9CBD}"/>
                  </a:ext>
                </a:extLst>
              </p:cNvPr>
              <p:cNvGrpSpPr/>
              <p:nvPr/>
            </p:nvGrpSpPr>
            <p:grpSpPr>
              <a:xfrm>
                <a:off x="855002" y="3129367"/>
                <a:ext cx="4426365" cy="1565000"/>
                <a:chOff x="855002" y="3129367"/>
                <a:chExt cx="4426365" cy="1565000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5A9F2E6D-504D-4F9F-813E-933A3F252515}"/>
                    </a:ext>
                  </a:extLst>
                </p:cNvPr>
                <p:cNvSpPr txBox="1"/>
                <p:nvPr/>
              </p:nvSpPr>
              <p:spPr>
                <a:xfrm>
                  <a:off x="855002" y="3480681"/>
                  <a:ext cx="300081" cy="36933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x</a:t>
                  </a:r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8F179DE-0C60-4DB0-82CF-4C133856B75B}"/>
                    </a:ext>
                  </a:extLst>
                </p:cNvPr>
                <p:cNvSpPr txBox="1"/>
                <p:nvPr/>
              </p:nvSpPr>
              <p:spPr>
                <a:xfrm>
                  <a:off x="1797373" y="4325035"/>
                  <a:ext cx="402674" cy="36933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W</a:t>
                  </a:r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75F245B-A893-4866-901A-23B692FE7662}"/>
                    </a:ext>
                  </a:extLst>
                </p:cNvPr>
                <p:cNvSpPr txBox="1"/>
                <p:nvPr/>
              </p:nvSpPr>
              <p:spPr>
                <a:xfrm>
                  <a:off x="3104138" y="4325035"/>
                  <a:ext cx="312905" cy="36933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b</a:t>
                  </a:r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D86A9415-8083-48C8-8660-F82B26C96740}"/>
                    </a:ext>
                  </a:extLst>
                </p:cNvPr>
                <p:cNvSpPr/>
                <p:nvPr/>
              </p:nvSpPr>
              <p:spPr>
                <a:xfrm>
                  <a:off x="1745494" y="3413307"/>
                  <a:ext cx="519870" cy="495606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>
                      <a:solidFill>
                        <a:srgbClr val="0070C0"/>
                      </a:solidFill>
                    </a:rPr>
                    <a:t>*</a:t>
                  </a: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216075BA-C2E9-498F-B1C1-E8B633605AA7}"/>
                    </a:ext>
                  </a:extLst>
                </p:cNvPr>
                <p:cNvSpPr/>
                <p:nvPr/>
              </p:nvSpPr>
              <p:spPr>
                <a:xfrm>
                  <a:off x="3021230" y="3413307"/>
                  <a:ext cx="519870" cy="495606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036769E9-A3C1-4311-B12F-82B9FE193B4A}"/>
                    </a:ext>
                  </a:extLst>
                </p:cNvPr>
                <p:cNvSpPr/>
                <p:nvPr/>
              </p:nvSpPr>
              <p:spPr>
                <a:xfrm>
                  <a:off x="4257365" y="3413307"/>
                  <a:ext cx="519870" cy="495606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dirty="0">
                      <a:solidFill>
                        <a:srgbClr val="0070C0"/>
                      </a:solidFill>
                    </a:rPr>
                    <a:t>σ</a:t>
                  </a:r>
                  <a:endParaRPr lang="de-DE" sz="1200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4A2A2083-383A-4CB9-8E25-8B14A7E3425B}"/>
                    </a:ext>
                  </a:extLst>
                </p:cNvPr>
                <p:cNvCxnSpPr>
                  <a:stCxn id="21" idx="3"/>
                  <a:endCxn id="25" idx="2"/>
                </p:cNvCxnSpPr>
                <p:nvPr/>
              </p:nvCxnSpPr>
              <p:spPr>
                <a:xfrm flipV="1">
                  <a:off x="1155083" y="3661110"/>
                  <a:ext cx="590410" cy="42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12A61913-3E23-4169-BC9B-50DEC2916AE9}"/>
                    </a:ext>
                  </a:extLst>
                </p:cNvPr>
                <p:cNvCxnSpPr>
                  <a:cxnSpLocks/>
                  <a:stCxn id="25" idx="6"/>
                  <a:endCxn id="26" idx="2"/>
                </p:cNvCxnSpPr>
                <p:nvPr/>
              </p:nvCxnSpPr>
              <p:spPr>
                <a:xfrm>
                  <a:off x="2265364" y="3661110"/>
                  <a:ext cx="75586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 Verbindung mit Pfeil 33">
                  <a:extLst>
                    <a:ext uri="{FF2B5EF4-FFF2-40B4-BE49-F238E27FC236}">
                      <a16:creationId xmlns:a16="http://schemas.microsoft.com/office/drawing/2014/main" id="{79305FD6-D827-4939-BD0E-CFA20305FCDA}"/>
                    </a:ext>
                  </a:extLst>
                </p:cNvPr>
                <p:cNvCxnSpPr>
                  <a:cxnSpLocks/>
                  <a:stCxn id="26" idx="6"/>
                  <a:endCxn id="27" idx="2"/>
                </p:cNvCxnSpPr>
                <p:nvPr/>
              </p:nvCxnSpPr>
              <p:spPr>
                <a:xfrm>
                  <a:off x="3541100" y="3661110"/>
                  <a:ext cx="71626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AF520270-63A7-4C66-B7CD-A808C9DF25DC}"/>
                    </a:ext>
                  </a:extLst>
                </p:cNvPr>
                <p:cNvCxnSpPr>
                  <a:stCxn id="23" idx="0"/>
                  <a:endCxn id="25" idx="4"/>
                </p:cNvCxnSpPr>
                <p:nvPr/>
              </p:nvCxnSpPr>
              <p:spPr>
                <a:xfrm flipV="1">
                  <a:off x="1998710" y="3908912"/>
                  <a:ext cx="6719" cy="416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 Verbindung mit Pfeil 48">
                  <a:extLst>
                    <a:ext uri="{FF2B5EF4-FFF2-40B4-BE49-F238E27FC236}">
                      <a16:creationId xmlns:a16="http://schemas.microsoft.com/office/drawing/2014/main" id="{99575DA1-AF43-43CF-A5DA-8F3F9B0825BA}"/>
                    </a:ext>
                  </a:extLst>
                </p:cNvPr>
                <p:cNvCxnSpPr/>
                <p:nvPr/>
              </p:nvCxnSpPr>
              <p:spPr>
                <a:xfrm flipV="1">
                  <a:off x="3277806" y="3897780"/>
                  <a:ext cx="6719" cy="4161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04E9F631-70FE-4CAD-92DC-3E62B6259E1F}"/>
                    </a:ext>
                  </a:extLst>
                </p:cNvPr>
                <p:cNvSpPr txBox="1"/>
                <p:nvPr/>
              </p:nvSpPr>
              <p:spPr>
                <a:xfrm>
                  <a:off x="2375967" y="3129367"/>
                  <a:ext cx="38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z</a:t>
                  </a:r>
                  <a:r>
                    <a:rPr lang="de-DE" baseline="-25000" dirty="0">
                      <a:solidFill>
                        <a:srgbClr val="0070C0"/>
                      </a:solidFill>
                    </a:rPr>
                    <a:t>1</a:t>
                  </a:r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38CD239C-0368-46D3-842C-CD2A00F329FE}"/>
                    </a:ext>
                  </a:extLst>
                </p:cNvPr>
                <p:cNvSpPr txBox="1"/>
                <p:nvPr/>
              </p:nvSpPr>
              <p:spPr>
                <a:xfrm>
                  <a:off x="3680237" y="3129367"/>
                  <a:ext cx="38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z</a:t>
                  </a:r>
                  <a:r>
                    <a:rPr lang="de-DE" baseline="-25000" dirty="0">
                      <a:solidFill>
                        <a:srgbClr val="0070C0"/>
                      </a:solidFill>
                    </a:rPr>
                    <a:t>2</a:t>
                  </a:r>
                </a:p>
              </p:txBody>
            </p:sp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2C5DE639-8342-43CB-A357-F3FD31DAF894}"/>
                    </a:ext>
                  </a:extLst>
                </p:cNvPr>
                <p:cNvSpPr txBox="1"/>
                <p:nvPr/>
              </p:nvSpPr>
              <p:spPr>
                <a:xfrm>
                  <a:off x="4896324" y="3159360"/>
                  <a:ext cx="38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0070C0"/>
                      </a:solidFill>
                    </a:rPr>
                    <a:t>z</a:t>
                  </a:r>
                  <a:r>
                    <a:rPr lang="de-DE" baseline="-25000" dirty="0">
                      <a:solidFill>
                        <a:srgbClr val="0070C0"/>
                      </a:solidFill>
                    </a:rPr>
                    <a:t>3</a:t>
                  </a:r>
                </a:p>
              </p:txBody>
            </p:sp>
          </p:grp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A53FE852-66E4-4F6B-99D7-7E9BAD93D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9129" y="3082338"/>
                <a:ext cx="1909345" cy="1785496"/>
              </a:xfrm>
              <a:prstGeom prst="rect">
                <a:avLst/>
              </a:prstGeom>
            </p:spPr>
          </p:pic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0E6F10E-8A58-49FB-AA63-3381A51BB31B}"/>
                </a:ext>
              </a:extLst>
            </p:cNvPr>
            <p:cNvSpPr txBox="1"/>
            <p:nvPr/>
          </p:nvSpPr>
          <p:spPr>
            <a:xfrm>
              <a:off x="792431" y="1426905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1. </a:t>
              </a:r>
              <a:r>
                <a:rPr lang="de-DE" dirty="0" err="1">
                  <a:solidFill>
                    <a:srgbClr val="0070C0"/>
                  </a:solidFill>
                </a:rPr>
                <a:t>Feedforward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step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3CB1925-0915-4356-94C2-DD52A7307D4B}"/>
              </a:ext>
            </a:extLst>
          </p:cNvPr>
          <p:cNvGrpSpPr/>
          <p:nvPr/>
        </p:nvGrpSpPr>
        <p:grpSpPr>
          <a:xfrm>
            <a:off x="384823" y="4499614"/>
            <a:ext cx="11352977" cy="1648055"/>
            <a:chOff x="384823" y="4499614"/>
            <a:chExt cx="11352977" cy="1648055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D2CDA88-E475-4359-B2FE-5A5DE0685B13}"/>
                </a:ext>
              </a:extLst>
            </p:cNvPr>
            <p:cNvSpPr txBox="1"/>
            <p:nvPr/>
          </p:nvSpPr>
          <p:spPr>
            <a:xfrm>
              <a:off x="384823" y="5100655"/>
              <a:ext cx="6500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/>
                <a:t>achieve</a:t>
              </a:r>
              <a:r>
                <a:rPr lang="de-DE" sz="1600" dirty="0"/>
                <a:t> </a:t>
              </a:r>
              <a:r>
                <a:rPr lang="de-DE" sz="1600" dirty="0" err="1"/>
                <a:t>the</a:t>
              </a:r>
              <a:r>
                <a:rPr lang="de-DE" sz="1600" dirty="0"/>
                <a:t> </a:t>
              </a:r>
              <a:r>
                <a:rPr lang="de-DE" sz="1600" dirty="0" err="1"/>
                <a:t>minimization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dirty="0" err="1"/>
                <a:t>the</a:t>
              </a:r>
              <a:r>
                <a:rPr lang="de-DE" sz="1600" dirty="0"/>
                <a:t> </a:t>
              </a:r>
              <a:r>
                <a:rPr lang="de-DE" sz="1600" dirty="0" err="1"/>
                <a:t>loss</a:t>
              </a:r>
              <a:r>
                <a:rPr lang="de-DE" sz="1600" dirty="0"/>
                <a:t> </a:t>
              </a:r>
              <a:r>
                <a:rPr lang="de-DE" sz="1600" dirty="0" err="1"/>
                <a:t>function</a:t>
              </a:r>
              <a:r>
                <a:rPr lang="de-DE" sz="16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/>
                <a:t>calculate</a:t>
              </a:r>
              <a:r>
                <a:rPr lang="de-DE" sz="1600" dirty="0"/>
                <a:t> partial </a:t>
              </a:r>
              <a:r>
                <a:rPr lang="de-DE" sz="1600" dirty="0" err="1"/>
                <a:t>derivates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dirty="0" err="1"/>
                <a:t>with</a:t>
              </a:r>
              <a:r>
                <a:rPr lang="de-DE" sz="1600" dirty="0"/>
                <a:t> </a:t>
              </a:r>
              <a:r>
                <a:rPr lang="de-DE" sz="1600" dirty="0" err="1"/>
                <a:t>respect</a:t>
              </a:r>
              <a:r>
                <a:rPr lang="de-DE" sz="1600" dirty="0"/>
                <a:t> </a:t>
              </a:r>
              <a:r>
                <a:rPr lang="de-DE" sz="1600" dirty="0" err="1"/>
                <a:t>to</a:t>
              </a:r>
              <a:r>
                <a:rPr lang="de-DE" sz="1600" dirty="0"/>
                <a:t> network </a:t>
              </a:r>
              <a:r>
                <a:rPr lang="de-DE" sz="1600" dirty="0" err="1"/>
                <a:t>parameters</a:t>
              </a:r>
              <a:r>
                <a:rPr lang="de-DE" sz="1600" dirty="0"/>
                <a:t> </a:t>
              </a:r>
              <a:br>
                <a:rPr lang="de-DE" sz="1600" dirty="0"/>
              </a:br>
              <a:endParaRPr lang="de-DE" sz="1600" dirty="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19B45B45-A265-41A5-9AB3-F1B99DDE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274" y="4499614"/>
              <a:ext cx="4260526" cy="1648055"/>
            </a:xfrm>
            <a:prstGeom prst="rect">
              <a:avLst/>
            </a:prstGeom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45E3201-6B6C-4FA5-B97C-62792AE68D7B}"/>
                </a:ext>
              </a:extLst>
            </p:cNvPr>
            <p:cNvSpPr txBox="1"/>
            <p:nvPr/>
          </p:nvSpPr>
          <p:spPr>
            <a:xfrm>
              <a:off x="784525" y="4700254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2. 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68F9D-5A05-4A63-B26E-9725E901D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6503"/>
            <a:ext cx="10363200" cy="1343460"/>
          </a:xfrm>
        </p:spPr>
        <p:txBody>
          <a:bodyPr/>
          <a:lstStyle/>
          <a:p>
            <a:r>
              <a:rPr lang="de-DE" dirty="0"/>
              <a:t>Mastering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F89A-AD24-4E38-8981-C1D9B75E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DD4D3D-5691-46F6-94E3-DDAD5B60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7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EEDB564-B531-4F3D-A90A-5D5F284E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Monitoring: Validation </a:t>
            </a:r>
            <a:r>
              <a:rPr lang="de-DE" dirty="0" err="1"/>
              <a:t>Curves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DE5D7A-8F5F-4D04-9A22-2DC3C665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2236" y="5890475"/>
            <a:ext cx="8553928" cy="365125"/>
          </a:xfrm>
        </p:spPr>
        <p:txBody>
          <a:bodyPr/>
          <a:lstStyle/>
          <a:p>
            <a:r>
              <a:rPr lang="de-DE" sz="1600" dirty="0"/>
              <a:t>https://towardsdatascience.com/useful-plots-to-diagnose-your-neural-network-521907fa2f45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BE8263-5489-4FB9-BAB6-DEB15ED0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43932D8-9930-4824-8F50-202C0B3D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EC98819-FEB9-4727-9E92-D8EB3D00368F}"/>
              </a:ext>
            </a:extLst>
          </p:cNvPr>
          <p:cNvSpPr/>
          <p:nvPr/>
        </p:nvSpPr>
        <p:spPr>
          <a:xfrm rot="295035">
            <a:off x="5597872" y="3109383"/>
            <a:ext cx="4253369" cy="13890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2E4DE23-113C-4BC6-8F99-CA193F432C78}"/>
              </a:ext>
            </a:extLst>
          </p:cNvPr>
          <p:cNvGrpSpPr/>
          <p:nvPr/>
        </p:nvGrpSpPr>
        <p:grpSpPr>
          <a:xfrm>
            <a:off x="3704099" y="1936991"/>
            <a:ext cx="5365265" cy="3733800"/>
            <a:chOff x="3926175" y="2094952"/>
            <a:chExt cx="5365265" cy="37338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811867C-13D9-4A2D-B2D2-39DDDEE3BBA4}"/>
                </a:ext>
              </a:extLst>
            </p:cNvPr>
            <p:cNvGrpSpPr/>
            <p:nvPr/>
          </p:nvGrpSpPr>
          <p:grpSpPr>
            <a:xfrm>
              <a:off x="3926175" y="2094952"/>
              <a:ext cx="5261591" cy="3733800"/>
              <a:chOff x="3926175" y="2094952"/>
              <a:chExt cx="5261591" cy="3733800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56B209F4-230E-4277-A39A-AF1AA5E7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6175" y="2094952"/>
                <a:ext cx="4495800" cy="3733800"/>
              </a:xfrm>
              <a:prstGeom prst="rect">
                <a:avLst/>
              </a:prstGeom>
            </p:spPr>
          </p:pic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AF2EF0E0-AFDC-4AF5-903B-29FD8BCC6A14}"/>
                  </a:ext>
                </a:extLst>
              </p:cNvPr>
              <p:cNvSpPr/>
              <p:nvPr/>
            </p:nvSpPr>
            <p:spPr>
              <a:xfrm rot="19616965">
                <a:off x="4313173" y="3021884"/>
                <a:ext cx="4150337" cy="18269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BC705454-5B45-4D68-8CFD-0EBDE99ADBE4}"/>
                  </a:ext>
                </a:extLst>
              </p:cNvPr>
              <p:cNvSpPr/>
              <p:nvPr/>
            </p:nvSpPr>
            <p:spPr>
              <a:xfrm rot="20658281">
                <a:off x="4368288" y="3109381"/>
                <a:ext cx="4253369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6A6196F5-DBC0-4F50-9365-D9E469EE61EC}"/>
                  </a:ext>
                </a:extLst>
              </p:cNvPr>
              <p:cNvSpPr/>
              <p:nvPr/>
            </p:nvSpPr>
            <p:spPr>
              <a:xfrm rot="295035">
                <a:off x="5838780" y="2650618"/>
                <a:ext cx="2630481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36CA0718-0F36-47E9-800B-4C006CCECF6B}"/>
                  </a:ext>
                </a:extLst>
              </p:cNvPr>
              <p:cNvSpPr/>
              <p:nvPr/>
            </p:nvSpPr>
            <p:spPr>
              <a:xfrm rot="295035">
                <a:off x="6557285" y="2532885"/>
                <a:ext cx="2630481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EFD76643-624D-4369-AF46-CDDFB43D0DCD}"/>
                  </a:ext>
                </a:extLst>
              </p:cNvPr>
              <p:cNvSpPr/>
              <p:nvPr/>
            </p:nvSpPr>
            <p:spPr>
              <a:xfrm rot="19151385">
                <a:off x="4513908" y="3015627"/>
                <a:ext cx="2630481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98FFEE9-FA9C-4E63-936E-A4F0C56CF08A}"/>
                  </a:ext>
                </a:extLst>
              </p:cNvPr>
              <p:cNvSpPr/>
              <p:nvPr/>
            </p:nvSpPr>
            <p:spPr>
              <a:xfrm rot="19151385">
                <a:off x="4197067" y="3143165"/>
                <a:ext cx="2630481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CC77563A-42AA-4530-B2EB-91ED9B6693F3}"/>
                  </a:ext>
                </a:extLst>
              </p:cNvPr>
              <p:cNvSpPr/>
              <p:nvPr/>
            </p:nvSpPr>
            <p:spPr>
              <a:xfrm rot="19151385">
                <a:off x="4587097" y="3243830"/>
                <a:ext cx="1394622" cy="13890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B3BBA60-A58E-4A9D-9D76-67587499FAAE}"/>
                  </a:ext>
                </a:extLst>
              </p:cNvPr>
              <p:cNvSpPr/>
              <p:nvPr/>
            </p:nvSpPr>
            <p:spPr>
              <a:xfrm rot="18684208">
                <a:off x="5006966" y="3665083"/>
                <a:ext cx="1394622" cy="7818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885D0DA8-196F-4EE9-BB25-20E127F89B81}"/>
                  </a:ext>
                </a:extLst>
              </p:cNvPr>
              <p:cNvSpPr/>
              <p:nvPr/>
            </p:nvSpPr>
            <p:spPr>
              <a:xfrm rot="1891765">
                <a:off x="4206030" y="4357624"/>
                <a:ext cx="215138" cy="7818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9935C871-073B-4273-9D0E-DF7FCCA1A5A0}"/>
                  </a:ext>
                </a:extLst>
              </p:cNvPr>
              <p:cNvSpPr/>
              <p:nvPr/>
            </p:nvSpPr>
            <p:spPr>
              <a:xfrm rot="18684208">
                <a:off x="4236443" y="3551810"/>
                <a:ext cx="1394622" cy="7818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64C6CCEC-4A3A-4744-AE63-36A107D4D689}"/>
                  </a:ext>
                </a:extLst>
              </p:cNvPr>
              <p:cNvSpPr/>
              <p:nvPr/>
            </p:nvSpPr>
            <p:spPr>
              <a:xfrm rot="18684208">
                <a:off x="4162300" y="4027960"/>
                <a:ext cx="1394622" cy="7818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5D7D361-A8DC-4216-851E-F0021B89E229}"/>
                </a:ext>
              </a:extLst>
            </p:cNvPr>
            <p:cNvSpPr/>
            <p:nvPr/>
          </p:nvSpPr>
          <p:spPr>
            <a:xfrm rot="295035">
              <a:off x="6660959" y="2996405"/>
              <a:ext cx="2630481" cy="1389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4FE53BBD-CA47-4CE7-A24A-F66215FA9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21" y="1936991"/>
            <a:ext cx="4495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A84E2EF-F6A3-47F6-9508-4DDADC2B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Underfitting</a:t>
            </a:r>
            <a:r>
              <a:rPr lang="de-DE" dirty="0"/>
              <a:t>/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807CB1-B443-4BB0-BC89-C36E7B2A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532" y="5951266"/>
            <a:ext cx="7705747" cy="339059"/>
          </a:xfrm>
        </p:spPr>
        <p:txBody>
          <a:bodyPr/>
          <a:lstStyle/>
          <a:p>
            <a:r>
              <a:rPr lang="de-DE" dirty="0" err="1">
                <a:hlinkClick r:id="rId3"/>
              </a:rPr>
              <a:t>Scikit-learn</a:t>
            </a:r>
            <a:r>
              <a:rPr lang="de-DE" dirty="0">
                <a:hlinkClick r:id="rId3"/>
              </a:rPr>
              <a:t>: </a:t>
            </a:r>
            <a:r>
              <a:rPr lang="de-DE" dirty="0" err="1">
                <a:hlinkClick r:id="rId3"/>
              </a:rPr>
              <a:t>Machine</a:t>
            </a:r>
            <a:r>
              <a:rPr lang="de-DE" dirty="0">
                <a:hlinkClick r:id="rId3"/>
              </a:rPr>
              <a:t> Learning in Python</a:t>
            </a:r>
            <a:r>
              <a:rPr lang="de-DE" dirty="0"/>
              <a:t>, </a:t>
            </a:r>
            <a:r>
              <a:rPr lang="de-DE" dirty="0" err="1"/>
              <a:t>Pedregosa</a:t>
            </a:r>
            <a:r>
              <a:rPr lang="de-DE" dirty="0"/>
              <a:t> </a:t>
            </a:r>
            <a:r>
              <a:rPr lang="de-DE" i="1" dirty="0"/>
              <a:t>et al.</a:t>
            </a:r>
            <a:r>
              <a:rPr lang="de-DE" dirty="0"/>
              <a:t>, JMLR 12, pp. 2825-2830, 2011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23FF77-B2F6-4DD2-9F37-660E865A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29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BEC161-E32D-4B7D-B9E9-5706944A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60"/>
          <a:stretch/>
        </p:blipFill>
        <p:spPr>
          <a:xfrm>
            <a:off x="480000" y="1854200"/>
            <a:ext cx="10914556" cy="40112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0AFE32-5DF0-490F-A808-D716AA7A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28803AE-307B-4767-9F77-98B506D1CEC4}"/>
              </a:ext>
            </a:extLst>
          </p:cNvPr>
          <p:cNvGrpSpPr/>
          <p:nvPr/>
        </p:nvGrpSpPr>
        <p:grpSpPr>
          <a:xfrm>
            <a:off x="906806" y="1254990"/>
            <a:ext cx="12231941" cy="1380309"/>
            <a:chOff x="906806" y="1254990"/>
            <a:chExt cx="12231941" cy="1380309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C92F5D2-103F-4EA6-80AA-71BEBCE5FC82}"/>
                </a:ext>
              </a:extLst>
            </p:cNvPr>
            <p:cNvSpPr txBox="1"/>
            <p:nvPr/>
          </p:nvSpPr>
          <p:spPr>
            <a:xfrm>
              <a:off x="4796651" y="2029920"/>
              <a:ext cx="622478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1: Simple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task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5436B5F-186B-4964-B060-E01942CF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12" y="1817032"/>
              <a:ext cx="861739" cy="818267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480F236-B77A-48A2-8652-CE3AC53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1423947"/>
              <a:ext cx="761751" cy="761751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EAF60F8-A684-42F7-884B-568F58243D94}"/>
                </a:ext>
              </a:extLst>
            </p:cNvPr>
            <p:cNvSpPr txBox="1"/>
            <p:nvPr/>
          </p:nvSpPr>
          <p:spPr>
            <a:xfrm>
              <a:off x="2073344" y="1254990"/>
              <a:ext cx="11065403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 –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Overview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Basic </a:t>
              </a:r>
              <a:r>
                <a:rPr lang="de-DE" sz="2000" b="1" dirty="0">
                  <a:solidFill>
                    <a:srgbClr val="0070C0"/>
                  </a:solidFill>
                  <a:latin typeface="Arial"/>
                </a:rPr>
                <a:t>U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nderstanding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B7E558-9D5C-47CF-AF55-411F1C4069EF}"/>
              </a:ext>
            </a:extLst>
          </p:cNvPr>
          <p:cNvGrpSpPr/>
          <p:nvPr/>
        </p:nvGrpSpPr>
        <p:grpSpPr>
          <a:xfrm>
            <a:off x="906806" y="2628670"/>
            <a:ext cx="9031750" cy="1534760"/>
            <a:chOff x="906806" y="2552470"/>
            <a:chExt cx="9031750" cy="1534760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AF5BECE-AFAE-4919-BAAE-C1808B70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317" y="3320936"/>
              <a:ext cx="766294" cy="7662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821FC3B-3DAA-4600-81AB-E356853EB6D3}"/>
                </a:ext>
              </a:extLst>
            </p:cNvPr>
            <p:cNvSpPr txBox="1"/>
            <p:nvPr/>
          </p:nvSpPr>
          <p:spPr>
            <a:xfrm>
              <a:off x="4790993" y="3530275"/>
              <a:ext cx="51475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2: Linear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scratch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7C30355-E16D-45C9-9179-8977A27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2610591"/>
              <a:ext cx="835776" cy="83577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7451A22-E82A-4ADD-B077-F3AB7846AB9F}"/>
                </a:ext>
              </a:extLst>
            </p:cNvPr>
            <p:cNvSpPr txBox="1"/>
            <p:nvPr/>
          </p:nvSpPr>
          <p:spPr>
            <a:xfrm>
              <a:off x="2073344" y="2552470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2. The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heart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Learning: Fitting a Regression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A9D6B1-5848-4461-B9AC-C3FF9D0C5C77}"/>
              </a:ext>
            </a:extLst>
          </p:cNvPr>
          <p:cNvGrpSpPr/>
          <p:nvPr/>
        </p:nvGrpSpPr>
        <p:grpSpPr>
          <a:xfrm>
            <a:off x="906806" y="3396107"/>
            <a:ext cx="7737666" cy="1309220"/>
            <a:chOff x="906806" y="3396107"/>
            <a:chExt cx="7737666" cy="130922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AB06CA2-CC2D-4FF0-99F9-78BF695E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3959877"/>
              <a:ext cx="745450" cy="7454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A2D3CC-FF2A-4C86-B1FB-49EDE864A1A1}"/>
                </a:ext>
              </a:extLst>
            </p:cNvPr>
            <p:cNvSpPr txBox="1"/>
            <p:nvPr/>
          </p:nvSpPr>
          <p:spPr>
            <a:xfrm>
              <a:off x="2073344" y="3396107"/>
              <a:ext cx="6571128" cy="1195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3.  Focus: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Networks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EE2E9C-EB3C-4993-9DD3-749A3D7FCD97}"/>
              </a:ext>
            </a:extLst>
          </p:cNvPr>
          <p:cNvGrpSpPr/>
          <p:nvPr/>
        </p:nvGrpSpPr>
        <p:grpSpPr>
          <a:xfrm>
            <a:off x="906806" y="5057475"/>
            <a:ext cx="7737666" cy="706456"/>
            <a:chOff x="906806" y="5057475"/>
            <a:chExt cx="7737666" cy="7064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CA7ABF4-35BB-4D2F-8F78-6DC0E19F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5057475"/>
              <a:ext cx="706456" cy="7064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A00B77-FB78-4459-807E-097FD5168097}"/>
                </a:ext>
              </a:extLst>
            </p:cNvPr>
            <p:cNvSpPr txBox="1"/>
            <p:nvPr/>
          </p:nvSpPr>
          <p:spPr>
            <a:xfrm>
              <a:off x="2073344" y="5147956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Dependable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3B2429D-6B56-4654-8FB2-7E0074CABE7F}"/>
              </a:ext>
            </a:extLst>
          </p:cNvPr>
          <p:cNvGrpSpPr/>
          <p:nvPr/>
        </p:nvGrpSpPr>
        <p:grpSpPr>
          <a:xfrm>
            <a:off x="872831" y="5920436"/>
            <a:ext cx="7771641" cy="835776"/>
            <a:chOff x="872831" y="5920436"/>
            <a:chExt cx="7771641" cy="8357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0C471D-9C7F-4C23-99CE-FBE665C2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1" y="5920436"/>
              <a:ext cx="835776" cy="835776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3DBD8B-5429-4F4F-94DB-C28662ED6492}"/>
                </a:ext>
              </a:extLst>
            </p:cNvPr>
            <p:cNvSpPr txBox="1"/>
            <p:nvPr/>
          </p:nvSpPr>
          <p:spPr>
            <a:xfrm>
              <a:off x="2073344" y="6027044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Physics -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Informed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3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B29A9-8427-4D0C-8E28-760F6377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Overfitting</a:t>
            </a:r>
            <a:r>
              <a:rPr lang="de-DE" dirty="0"/>
              <a:t>: </a:t>
            </a:r>
            <a:r>
              <a:rPr lang="de-DE" dirty="0" err="1"/>
              <a:t>Regularization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CE2100-9383-4FB6-BB58-0ADCC98C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22F279-2579-4EC0-9FA1-0BCB74085C3A}"/>
              </a:ext>
            </a:extLst>
          </p:cNvPr>
          <p:cNvSpPr txBox="1"/>
          <p:nvPr/>
        </p:nvSpPr>
        <p:spPr>
          <a:xfrm>
            <a:off x="2653002" y="6465348"/>
            <a:ext cx="632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/>
              <a:t>*</a:t>
            </a:r>
            <a:r>
              <a:rPr lang="de-DE" sz="1400" i="1" dirty="0" err="1"/>
              <a:t>citation</a:t>
            </a:r>
            <a:r>
              <a:rPr lang="de-DE" sz="1400" i="1" dirty="0"/>
              <a:t> </a:t>
            </a:r>
            <a:r>
              <a:rPr lang="de-DE" sz="1400" i="1" dirty="0" err="1"/>
              <a:t>of</a:t>
            </a:r>
            <a:r>
              <a:rPr lang="de-DE" sz="1400" i="1" dirty="0"/>
              <a:t> Ian </a:t>
            </a:r>
            <a:r>
              <a:rPr lang="de-DE" sz="1400" i="1" dirty="0" err="1"/>
              <a:t>Goodfellow</a:t>
            </a:r>
            <a:r>
              <a:rPr lang="de-DE" sz="1400" i="1" dirty="0"/>
              <a:t> et al. in „Deep </a:t>
            </a:r>
            <a:r>
              <a:rPr lang="de-DE" sz="1400" i="1" dirty="0" err="1"/>
              <a:t>learning</a:t>
            </a:r>
            <a:r>
              <a:rPr lang="de-DE" sz="1400" i="1" dirty="0"/>
              <a:t> </a:t>
            </a:r>
            <a:r>
              <a:rPr lang="de-DE" sz="1400" i="1" dirty="0" err="1"/>
              <a:t>for</a:t>
            </a:r>
            <a:r>
              <a:rPr lang="de-DE" sz="1400" i="1" dirty="0"/>
              <a:t> </a:t>
            </a:r>
            <a:r>
              <a:rPr lang="de-DE" sz="1400" i="1" dirty="0" err="1"/>
              <a:t>physics</a:t>
            </a:r>
            <a:r>
              <a:rPr lang="de-DE" sz="1400" i="1" dirty="0"/>
              <a:t> </a:t>
            </a:r>
            <a:r>
              <a:rPr lang="de-DE" sz="1400" i="1" dirty="0" err="1"/>
              <a:t>research</a:t>
            </a:r>
            <a:r>
              <a:rPr lang="de-DE" sz="1400" i="1" dirty="0"/>
              <a:t>“, p. 58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5B9327-CA4A-48AC-A513-ACE6BE2CC267}"/>
              </a:ext>
            </a:extLst>
          </p:cNvPr>
          <p:cNvSpPr txBox="1"/>
          <p:nvPr/>
        </p:nvSpPr>
        <p:spPr>
          <a:xfrm>
            <a:off x="2203200" y="1356419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„</a:t>
            </a:r>
            <a:r>
              <a:rPr lang="de-DE" i="1" dirty="0" err="1"/>
              <a:t>Regularization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any</a:t>
            </a:r>
            <a:r>
              <a:rPr lang="de-DE" i="1" dirty="0"/>
              <a:t> </a:t>
            </a:r>
            <a:r>
              <a:rPr lang="de-DE" i="1" dirty="0" err="1"/>
              <a:t>modification</a:t>
            </a:r>
            <a:r>
              <a:rPr lang="de-DE" i="1" dirty="0"/>
              <a:t> </a:t>
            </a: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make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 </a:t>
            </a:r>
            <a:r>
              <a:rPr lang="de-DE" i="1" dirty="0" err="1"/>
              <a:t>learning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r>
              <a:rPr lang="de-DE" i="1" dirty="0"/>
              <a:t>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intended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reduce</a:t>
            </a:r>
            <a:r>
              <a:rPr lang="de-DE" i="1" dirty="0"/>
              <a:t> </a:t>
            </a:r>
            <a:r>
              <a:rPr lang="de-DE" i="1" dirty="0" err="1"/>
              <a:t>its</a:t>
            </a:r>
            <a:r>
              <a:rPr lang="de-DE" i="1" dirty="0"/>
              <a:t> </a:t>
            </a:r>
            <a:r>
              <a:rPr lang="de-DE" i="1" dirty="0" err="1"/>
              <a:t>generalization</a:t>
            </a:r>
            <a:r>
              <a:rPr lang="de-DE" i="1" dirty="0"/>
              <a:t> </a:t>
            </a:r>
            <a:r>
              <a:rPr lang="de-DE" i="1" dirty="0" err="1"/>
              <a:t>error</a:t>
            </a:r>
            <a:r>
              <a:rPr lang="de-DE" i="1" dirty="0"/>
              <a:t> but not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training</a:t>
            </a:r>
            <a:r>
              <a:rPr lang="de-DE" i="1" dirty="0"/>
              <a:t> </a:t>
            </a:r>
            <a:r>
              <a:rPr lang="de-DE" i="1" dirty="0" err="1"/>
              <a:t>error</a:t>
            </a:r>
            <a:r>
              <a:rPr lang="de-DE" i="1" dirty="0"/>
              <a:t>.“ </a:t>
            </a:r>
            <a:r>
              <a:rPr lang="de-DE" dirty="0"/>
              <a:t>*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BE9CF1-7094-40FA-85F3-0527117B6E64}"/>
              </a:ext>
            </a:extLst>
          </p:cNvPr>
          <p:cNvSpPr txBox="1"/>
          <p:nvPr/>
        </p:nvSpPr>
        <p:spPr>
          <a:xfrm rot="16200000">
            <a:off x="8862615" y="3092500"/>
            <a:ext cx="61455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i="1" dirty="0"/>
              <a:t>https://www.researchgate.net/publication/355020694_Deep_learning_models/figures?lo=1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9A4B2E7-CA65-4CDB-B037-7A46CCBF55A4}"/>
              </a:ext>
            </a:extLst>
          </p:cNvPr>
          <p:cNvGrpSpPr/>
          <p:nvPr/>
        </p:nvGrpSpPr>
        <p:grpSpPr>
          <a:xfrm>
            <a:off x="1515720" y="2168483"/>
            <a:ext cx="9080155" cy="2172016"/>
            <a:chOff x="1515720" y="2168483"/>
            <a:chExt cx="9080155" cy="217201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6CB7478-0D3F-4590-8DC2-6A6D3A12543C}"/>
                </a:ext>
              </a:extLst>
            </p:cNvPr>
            <p:cNvSpPr txBox="1"/>
            <p:nvPr/>
          </p:nvSpPr>
          <p:spPr>
            <a:xfrm>
              <a:off x="1515720" y="2932938"/>
              <a:ext cx="5410860" cy="101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Methods e.g.: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dirty="0">
                <a:solidFill>
                  <a:srgbClr val="0070C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0070C0"/>
                  </a:solidFill>
                </a:rPr>
                <a:t>Early </a:t>
              </a:r>
              <a:r>
                <a:rPr lang="de-DE" dirty="0" err="1">
                  <a:solidFill>
                    <a:srgbClr val="0070C0"/>
                  </a:solidFill>
                </a:rPr>
                <a:t>stopping</a:t>
              </a:r>
              <a:endParaRPr lang="de-DE" dirty="0">
                <a:solidFill>
                  <a:srgbClr val="0070C0"/>
                </a:solidFill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42909E2-F137-4C79-BAE9-1DFB7BC93C51}"/>
                </a:ext>
              </a:extLst>
            </p:cNvPr>
            <p:cNvGrpSpPr/>
            <p:nvPr/>
          </p:nvGrpSpPr>
          <p:grpSpPr>
            <a:xfrm>
              <a:off x="3779520" y="2168483"/>
              <a:ext cx="6816355" cy="2172016"/>
              <a:chOff x="3779520" y="2168483"/>
              <a:chExt cx="6816355" cy="2172016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C5F4D74B-0CA8-4242-99F3-BA32C285F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9520" y="3254491"/>
                <a:ext cx="2758440" cy="5174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FDD8D3FC-7DE2-4320-A520-529E6BB55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513" y="2168483"/>
                <a:ext cx="3861362" cy="2172016"/>
              </a:xfrm>
              <a:prstGeom prst="rect">
                <a:avLst/>
              </a:prstGeom>
            </p:spPr>
          </p:pic>
        </p:grp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17D4D13C-58FC-4BA0-B9EC-DA0CD846126D}"/>
              </a:ext>
            </a:extLst>
          </p:cNvPr>
          <p:cNvSpPr txBox="1"/>
          <p:nvPr/>
        </p:nvSpPr>
        <p:spPr>
          <a:xfrm rot="16200000">
            <a:off x="8622295" y="3096310"/>
            <a:ext cx="61531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i="1" dirty="0"/>
              <a:t>https://www.mql5.com/de/articles/9112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024F0F5-48B6-4EB3-A809-552E64BE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797DEF5-DA9B-4956-A90F-A9D061F464D7}"/>
              </a:ext>
            </a:extLst>
          </p:cNvPr>
          <p:cNvGrpSpPr/>
          <p:nvPr/>
        </p:nvGrpSpPr>
        <p:grpSpPr>
          <a:xfrm>
            <a:off x="1515720" y="3976476"/>
            <a:ext cx="9649115" cy="2339533"/>
            <a:chOff x="1515720" y="3976476"/>
            <a:chExt cx="9649115" cy="2339533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913C8A9-AF40-4E87-A774-4ECE14573CD3}"/>
                </a:ext>
              </a:extLst>
            </p:cNvPr>
            <p:cNvGrpSpPr/>
            <p:nvPr/>
          </p:nvGrpSpPr>
          <p:grpSpPr>
            <a:xfrm>
              <a:off x="3776601" y="4193243"/>
              <a:ext cx="7388234" cy="2122766"/>
              <a:chOff x="3776601" y="4193243"/>
              <a:chExt cx="7388234" cy="2122766"/>
            </a:xfrm>
          </p:grpSpPr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6353AB9A-03A1-45D8-B226-83EBEA43E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601" y="4193243"/>
                <a:ext cx="2822319" cy="3978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E1DFBAA3-B382-4C85-BCDF-FE6A2F915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438" y="4210242"/>
                <a:ext cx="4392397" cy="2105767"/>
              </a:xfrm>
              <a:prstGeom prst="rect">
                <a:avLst/>
              </a:prstGeom>
            </p:spPr>
          </p:pic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73D0574-18BC-4BB8-8A01-139FD3D10A1E}"/>
                </a:ext>
              </a:extLst>
            </p:cNvPr>
            <p:cNvSpPr txBox="1"/>
            <p:nvPr/>
          </p:nvSpPr>
          <p:spPr>
            <a:xfrm>
              <a:off x="1515720" y="3976476"/>
              <a:ext cx="6155634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0070C0"/>
                  </a:solidFill>
                </a:rPr>
                <a:t>Dropout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9ECB89F-7977-4D42-889C-C035538DE90C}"/>
              </a:ext>
            </a:extLst>
          </p:cNvPr>
          <p:cNvGrpSpPr/>
          <p:nvPr/>
        </p:nvGrpSpPr>
        <p:grpSpPr>
          <a:xfrm>
            <a:off x="1461215" y="4461851"/>
            <a:ext cx="6210139" cy="1854158"/>
            <a:chOff x="1461215" y="4461851"/>
            <a:chExt cx="6210139" cy="185415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B842A6B-C7D4-433E-A473-AB170C64B66C}"/>
                </a:ext>
              </a:extLst>
            </p:cNvPr>
            <p:cNvGrpSpPr/>
            <p:nvPr/>
          </p:nvGrpSpPr>
          <p:grpSpPr>
            <a:xfrm>
              <a:off x="1461215" y="4849832"/>
              <a:ext cx="5109608" cy="1466177"/>
              <a:chOff x="1309526" y="4774468"/>
              <a:chExt cx="5109608" cy="1466177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77B577A1-6FF3-43A9-8BE4-927613E2F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9526" y="5452222"/>
                <a:ext cx="5059682" cy="788423"/>
              </a:xfrm>
              <a:prstGeom prst="rect">
                <a:avLst/>
              </a:prstGeom>
            </p:spPr>
          </p:pic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F47AA756-A71B-4CA5-A6BD-497F9170559F}"/>
                  </a:ext>
                </a:extLst>
              </p:cNvPr>
              <p:cNvCxnSpPr/>
              <p:nvPr/>
            </p:nvCxnSpPr>
            <p:spPr>
              <a:xfrm>
                <a:off x="3061252" y="4774468"/>
                <a:ext cx="0" cy="6777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Geschweifte Klammer links 8">
                <a:extLst>
                  <a:ext uri="{FF2B5EF4-FFF2-40B4-BE49-F238E27FC236}">
                    <a16:creationId xmlns:a16="http://schemas.microsoft.com/office/drawing/2014/main" id="{98956E75-5DE5-4FAC-BC75-D754275937AA}"/>
                  </a:ext>
                </a:extLst>
              </p:cNvPr>
              <p:cNvSpPr/>
              <p:nvPr/>
            </p:nvSpPr>
            <p:spPr>
              <a:xfrm rot="5400000">
                <a:off x="4659575" y="4007449"/>
                <a:ext cx="443540" cy="3075579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0FC0517-CE5E-42F4-BA76-93F4CA68DE4D}"/>
                  </a:ext>
                </a:extLst>
              </p:cNvPr>
              <p:cNvSpPr txBox="1"/>
              <p:nvPr/>
            </p:nvSpPr>
            <p:spPr>
              <a:xfrm>
                <a:off x="4359939" y="4993056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penalty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endParaRPr lang="de-DE" dirty="0"/>
              </a:p>
            </p:txBody>
          </p:sp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545AA4A9-6E35-44F4-B57A-F2FE5AD6DE29}"/>
                </a:ext>
              </a:extLst>
            </p:cNvPr>
            <p:cNvSpPr txBox="1"/>
            <p:nvPr/>
          </p:nvSpPr>
          <p:spPr>
            <a:xfrm>
              <a:off x="1515720" y="4461851"/>
              <a:ext cx="6155634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0070C0"/>
                  </a:solidFill>
                </a:rPr>
                <a:t>Parameter norm </a:t>
              </a:r>
              <a:r>
                <a:rPr lang="de-DE" dirty="0" err="1">
                  <a:solidFill>
                    <a:srgbClr val="0070C0"/>
                  </a:solidFill>
                </a:rPr>
                <a:t>penalties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4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F2A40-38A5-4628-BDB9-C8A7A663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00" y="263874"/>
            <a:ext cx="11318400" cy="972650"/>
          </a:xfrm>
        </p:spPr>
        <p:txBody>
          <a:bodyPr/>
          <a:lstStyle/>
          <a:p>
            <a:r>
              <a:rPr lang="de-DE" dirty="0"/>
              <a:t>Hyperparameters 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45B047-2E51-4C62-9DC1-639C05FC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31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4C7F3C-63BF-46A5-B0F6-343E932BC894}"/>
              </a:ext>
            </a:extLst>
          </p:cNvPr>
          <p:cNvSpPr txBox="1"/>
          <p:nvPr/>
        </p:nvSpPr>
        <p:spPr>
          <a:xfrm>
            <a:off x="1579200" y="2513407"/>
            <a:ext cx="4406014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network </a:t>
            </a:r>
            <a:r>
              <a:rPr lang="de-DE" dirty="0" err="1"/>
              <a:t>nodes</a:t>
            </a:r>
            <a:r>
              <a:rPr lang="de-DE" dirty="0"/>
              <a:t> in a </a:t>
            </a:r>
            <a:r>
              <a:rPr lang="de-DE" dirty="0" err="1"/>
              <a:t>layer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Initialization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regularization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Batch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Learning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Learning </a:t>
            </a:r>
            <a:r>
              <a:rPr lang="de-DE" dirty="0" err="1"/>
              <a:t>strategy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325F32-D44A-4C79-B3DD-91DB4E935BE3}"/>
              </a:ext>
            </a:extLst>
          </p:cNvPr>
          <p:cNvSpPr txBox="1"/>
          <p:nvPr/>
        </p:nvSpPr>
        <p:spPr>
          <a:xfrm>
            <a:off x="1500026" y="1374550"/>
            <a:ext cx="982209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Basic </a:t>
            </a:r>
            <a:r>
              <a:rPr lang="de-DE" b="1" dirty="0" err="1">
                <a:solidFill>
                  <a:srgbClr val="0070C0"/>
                </a:solidFill>
              </a:rPr>
              <a:t>parameter</a:t>
            </a:r>
            <a:r>
              <a:rPr lang="de-DE" b="1" dirty="0">
                <a:solidFill>
                  <a:srgbClr val="0070C0"/>
                </a:solidFill>
              </a:rPr>
              <a:t>: </a:t>
            </a:r>
            <a:r>
              <a:rPr lang="de-DE" b="1" dirty="0" err="1">
                <a:solidFill>
                  <a:srgbClr val="0070C0"/>
                </a:solidFill>
              </a:rPr>
              <a:t>values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that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are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derived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from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the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learning</a:t>
            </a:r>
            <a:r>
              <a:rPr lang="de-DE" b="1" dirty="0">
                <a:solidFill>
                  <a:srgbClr val="0070C0"/>
                </a:solidFill>
              </a:rPr>
              <a:t>, like </a:t>
            </a:r>
            <a:r>
              <a:rPr lang="de-DE" b="1" dirty="0" err="1">
                <a:solidFill>
                  <a:srgbClr val="0070C0"/>
                </a:solidFill>
              </a:rPr>
              <a:t>node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weights</a:t>
            </a:r>
            <a:r>
              <a:rPr lang="de-DE" b="1" dirty="0">
                <a:solidFill>
                  <a:srgbClr val="0070C0"/>
                </a:solidFill>
              </a:rPr>
              <a:t> and </a:t>
            </a:r>
            <a:r>
              <a:rPr lang="de-DE" b="1" dirty="0" err="1">
                <a:solidFill>
                  <a:srgbClr val="0070C0"/>
                </a:solidFill>
              </a:rPr>
              <a:t>bias</a:t>
            </a:r>
            <a:endParaRPr lang="de-DE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Hyperparameter: </a:t>
            </a:r>
            <a:r>
              <a:rPr lang="de-DE" b="1" dirty="0" err="1">
                <a:solidFill>
                  <a:srgbClr val="0070C0"/>
                </a:solidFill>
              </a:rPr>
              <a:t>parameter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whose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value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is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used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to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control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the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learning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process</a:t>
            </a:r>
            <a:endParaRPr lang="de-DE" b="1" dirty="0">
              <a:solidFill>
                <a:srgbClr val="0070C0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3036874-218E-49CB-89B4-C2D5F17D03C5}"/>
              </a:ext>
            </a:extLst>
          </p:cNvPr>
          <p:cNvGrpSpPr/>
          <p:nvPr/>
        </p:nvGrpSpPr>
        <p:grpSpPr>
          <a:xfrm>
            <a:off x="5985214" y="2513407"/>
            <a:ext cx="5533110" cy="3441843"/>
            <a:chOff x="5985214" y="2513407"/>
            <a:chExt cx="5533110" cy="3441843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DCFEE0-7DCD-49FF-862D-00BEB6116E80}"/>
                </a:ext>
              </a:extLst>
            </p:cNvPr>
            <p:cNvSpPr txBox="1"/>
            <p:nvPr/>
          </p:nvSpPr>
          <p:spPr>
            <a:xfrm>
              <a:off x="8583540" y="2513407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Methods:</a:t>
              </a:r>
            </a:p>
          </p:txBody>
        </p:sp>
        <p:sp>
          <p:nvSpPr>
            <p:cNvPr id="13" name="Geschweifte Klammer rechts 12">
              <a:extLst>
                <a:ext uri="{FF2B5EF4-FFF2-40B4-BE49-F238E27FC236}">
                  <a16:creationId xmlns:a16="http://schemas.microsoft.com/office/drawing/2014/main" id="{188C2F9D-E200-4A59-AB08-E2E55E605BCF}"/>
                </a:ext>
              </a:extLst>
            </p:cNvPr>
            <p:cNvSpPr/>
            <p:nvPr/>
          </p:nvSpPr>
          <p:spPr>
            <a:xfrm>
              <a:off x="5985214" y="2513408"/>
              <a:ext cx="626723" cy="344184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F52E231-3BBA-43FF-8738-7FE5FF2D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0124" y="3056139"/>
              <a:ext cx="4648200" cy="2356379"/>
            </a:xfrm>
            <a:prstGeom prst="rect">
              <a:avLst/>
            </a:prstGeom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C35CB53-A208-4B66-8C9B-DFAF3BC20E1E}"/>
              </a:ext>
            </a:extLst>
          </p:cNvPr>
          <p:cNvSpPr txBox="1"/>
          <p:nvPr/>
        </p:nvSpPr>
        <p:spPr>
          <a:xfrm rot="16200000">
            <a:off x="9018339" y="3213556"/>
            <a:ext cx="58232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https://medium.com/@cjl2fv/an-intro-to-hyper-parameter-optimization-using-grid-search-and-random-search-d73b9834ca0a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4DF5161-00E0-4519-BDB5-C6736D2C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5EAA6-B253-443F-A5EB-E3CCE44C6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6503"/>
            <a:ext cx="10363200" cy="1343460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5681C-CDB5-4CA4-B98C-C3A21A2B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32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A9D761-20AB-4733-920E-FC33A5EC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0E169-4196-42BD-ADB9-6C7248FD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487994-33F0-46FA-B23A-43464BD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ECE5AC-A3C8-479C-8A01-4E73140663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B7D173-0E99-4A01-9F1A-41FB1F07BC6D}"/>
              </a:ext>
            </a:extLst>
          </p:cNvPr>
          <p:cNvSpPr txBox="1"/>
          <p:nvPr/>
        </p:nvSpPr>
        <p:spPr>
          <a:xfrm>
            <a:off x="2099733" y="1760181"/>
            <a:ext cx="530709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70C0"/>
                </a:solidFill>
              </a:rPr>
              <a:t>Regression: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400" dirty="0">
                <a:solidFill>
                  <a:srgbClr val="0070C0"/>
                </a:solidFill>
              </a:rPr>
              <a:t>R</a:t>
            </a:r>
            <a:r>
              <a:rPr lang="de-DE" sz="2400" baseline="30000" dirty="0">
                <a:solidFill>
                  <a:srgbClr val="0070C0"/>
                </a:solidFill>
              </a:rPr>
              <a:t>2  </a:t>
            </a:r>
            <a:r>
              <a:rPr lang="de-DE" sz="2400" dirty="0">
                <a:solidFill>
                  <a:srgbClr val="0070C0"/>
                </a:solidFill>
              </a:rPr>
              <a:t>- </a:t>
            </a:r>
            <a:r>
              <a:rPr lang="de-DE" sz="2400" dirty="0" err="1">
                <a:solidFill>
                  <a:srgbClr val="0070C0"/>
                </a:solidFill>
              </a:rPr>
              <a:t>coefficient</a:t>
            </a:r>
            <a:r>
              <a:rPr lang="de-DE" sz="2400" dirty="0">
                <a:solidFill>
                  <a:srgbClr val="0070C0"/>
                </a:solidFill>
              </a:rPr>
              <a:t> </a:t>
            </a:r>
            <a:r>
              <a:rPr lang="de-DE" sz="2400" dirty="0" err="1">
                <a:solidFill>
                  <a:srgbClr val="0070C0"/>
                </a:solidFill>
              </a:rPr>
              <a:t>of</a:t>
            </a:r>
            <a:r>
              <a:rPr lang="de-DE" sz="2400" dirty="0">
                <a:solidFill>
                  <a:srgbClr val="0070C0"/>
                </a:solidFill>
              </a:rPr>
              <a:t> </a:t>
            </a:r>
            <a:r>
              <a:rPr lang="de-DE" sz="2400" dirty="0" err="1">
                <a:solidFill>
                  <a:srgbClr val="0070C0"/>
                </a:solidFill>
              </a:rPr>
              <a:t>determination</a:t>
            </a:r>
            <a:endParaRPr lang="de-DE" sz="2400" dirty="0">
              <a:solidFill>
                <a:srgbClr val="0070C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400" dirty="0">
                <a:solidFill>
                  <a:srgbClr val="0070C0"/>
                </a:solidFill>
              </a:rPr>
              <a:t>MSE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de-DE" sz="2400" dirty="0">
                <a:solidFill>
                  <a:srgbClr val="0070C0"/>
                </a:solidFill>
              </a:rPr>
              <a:t> …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de-DE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70C0"/>
                </a:solidFill>
              </a:rPr>
              <a:t>Classification: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070C0"/>
                </a:solidFill>
              </a:rPr>
              <a:t>confusion</a:t>
            </a:r>
            <a:r>
              <a:rPr lang="de-DE" sz="2400" dirty="0">
                <a:solidFill>
                  <a:srgbClr val="0070C0"/>
                </a:solidFill>
              </a:rPr>
              <a:t> </a:t>
            </a:r>
            <a:r>
              <a:rPr lang="de-DE" sz="2400" dirty="0" err="1">
                <a:solidFill>
                  <a:srgbClr val="0070C0"/>
                </a:solidFill>
              </a:rPr>
              <a:t>matrix</a:t>
            </a:r>
            <a:endParaRPr lang="de-DE" sz="24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070C0"/>
                </a:solidFill>
              </a:rPr>
              <a:t>accuracy</a:t>
            </a:r>
            <a:endParaRPr lang="de-DE" sz="24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070C0"/>
                </a:solidFill>
              </a:rPr>
              <a:t>sensitivity</a:t>
            </a:r>
            <a:endParaRPr lang="de-DE" sz="2400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70C0"/>
                </a:solidFill>
              </a:rPr>
              <a:t> …</a:t>
            </a:r>
          </a:p>
          <a:p>
            <a:pPr lvl="1"/>
            <a:endParaRPr lang="de-DE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31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7316C-CB73-4410-8620-B2EF09A0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Classification: </a:t>
            </a:r>
            <a:r>
              <a:rPr lang="de-DE" dirty="0" err="1"/>
              <a:t>Confusion</a:t>
            </a:r>
            <a:r>
              <a:rPr lang="de-DE" dirty="0"/>
              <a:t> Matrix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14C301-3F59-4117-BA81-4C15BEBF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34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855C24-373D-48F9-BA19-10E34BB7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38FF03-2A82-4C43-9287-0C4BC3E8665E}"/>
              </a:ext>
            </a:extLst>
          </p:cNvPr>
          <p:cNvSpPr txBox="1"/>
          <p:nvPr/>
        </p:nvSpPr>
        <p:spPr>
          <a:xfrm>
            <a:off x="5213305" y="142213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2-class </a:t>
            </a:r>
            <a:r>
              <a:rPr lang="de-DE" b="1" dirty="0" err="1"/>
              <a:t>example</a:t>
            </a:r>
            <a:endParaRPr lang="de-DE" b="1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16C7093-F22B-45AF-9CE7-596DA19AE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0095"/>
              </p:ext>
            </p:extLst>
          </p:nvPr>
        </p:nvGraphicFramePr>
        <p:xfrm>
          <a:off x="585600" y="2048460"/>
          <a:ext cx="10703383" cy="3497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561">
                  <a:extLst>
                    <a:ext uri="{9D8B030D-6E8A-4147-A177-3AD203B41FA5}">
                      <a16:colId xmlns:a16="http://schemas.microsoft.com/office/drawing/2014/main" val="1163837931"/>
                    </a:ext>
                  </a:extLst>
                </a:gridCol>
                <a:gridCol w="1392311">
                  <a:extLst>
                    <a:ext uri="{9D8B030D-6E8A-4147-A177-3AD203B41FA5}">
                      <a16:colId xmlns:a16="http://schemas.microsoft.com/office/drawing/2014/main" val="871910168"/>
                    </a:ext>
                  </a:extLst>
                </a:gridCol>
                <a:gridCol w="1939362">
                  <a:extLst>
                    <a:ext uri="{9D8B030D-6E8A-4147-A177-3AD203B41FA5}">
                      <a16:colId xmlns:a16="http://schemas.microsoft.com/office/drawing/2014/main" val="4230325879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602541086"/>
                    </a:ext>
                  </a:extLst>
                </a:gridCol>
                <a:gridCol w="4229099">
                  <a:extLst>
                    <a:ext uri="{9D8B030D-6E8A-4147-A177-3AD203B41FA5}">
                      <a16:colId xmlns:a16="http://schemas.microsoft.com/office/drawing/2014/main" val="1721390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Predicted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de-DE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9732209"/>
                  </a:ext>
                </a:extLst>
              </a:tr>
              <a:tr h="636406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Total </a:t>
                      </a:r>
                      <a:r>
                        <a:rPr lang="de-DE" sz="1400" dirty="0" err="1">
                          <a:solidFill>
                            <a:srgbClr val="FFFFFF"/>
                          </a:solidFill>
                        </a:rPr>
                        <a:t>population</a:t>
                      </a:r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 = </a:t>
                      </a:r>
                      <a:r>
                        <a:rPr lang="de-DE" sz="1400" b="1" dirty="0">
                          <a:solidFill>
                            <a:srgbClr val="FFFFFF"/>
                          </a:solidFill>
                        </a:rPr>
                        <a:t>P+N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Positive </a:t>
                      </a:r>
                    </a:p>
                    <a:p>
                      <a:r>
                        <a:rPr lang="de-DE" sz="1400" b="1" dirty="0">
                          <a:solidFill>
                            <a:srgbClr val="FFFFFF"/>
                          </a:solidFill>
                        </a:rPr>
                        <a:t>PP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Negative</a:t>
                      </a:r>
                    </a:p>
                    <a:p>
                      <a:r>
                        <a:rPr lang="de-DE" sz="1400" b="1" dirty="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32459"/>
                  </a:ext>
                </a:extLst>
              </a:tr>
              <a:tr h="725767">
                <a:tc rowSpan="2"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Actual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de-DE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Positive</a:t>
                      </a:r>
                    </a:p>
                    <a:p>
                      <a:r>
                        <a:rPr lang="de-DE" sz="1400" b="1" dirty="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 Positive</a:t>
                      </a:r>
                    </a:p>
                    <a:p>
                      <a:r>
                        <a:rPr lang="de-DE" sz="1400" b="1" dirty="0"/>
                        <a:t>TP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r>
                        <a:rPr lang="de-DE" sz="1400" dirty="0"/>
                        <a:t> Negative</a:t>
                      </a:r>
                    </a:p>
                    <a:p>
                      <a:r>
                        <a:rPr lang="de-DE" sz="1400" b="1" dirty="0"/>
                        <a:t>FN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376766"/>
                  </a:ext>
                </a:extLst>
              </a:tr>
              <a:tr h="68848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FFFFFF"/>
                          </a:solidFill>
                        </a:rPr>
                        <a:t>Negative</a:t>
                      </a:r>
                    </a:p>
                    <a:p>
                      <a:r>
                        <a:rPr lang="de-DE" sz="1400" b="1" dirty="0"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r>
                        <a:rPr lang="de-DE" sz="1400" dirty="0"/>
                        <a:t> Positive</a:t>
                      </a:r>
                    </a:p>
                    <a:p>
                      <a:r>
                        <a:rPr lang="de-DE" sz="1400" b="1" dirty="0"/>
                        <a:t>FP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 Negative</a:t>
                      </a:r>
                    </a:p>
                    <a:p>
                      <a:r>
                        <a:rPr lang="de-DE" sz="1400" b="1" dirty="0"/>
                        <a:t>TN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76878"/>
                  </a:ext>
                </a:extLst>
              </a:tr>
              <a:tr h="1047237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91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2B1C3CC-8436-4CFB-8AA9-26145F4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336" y="5700904"/>
            <a:ext cx="2845050" cy="5380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0EC443-230E-4764-9D21-E7280507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14" y="5615132"/>
            <a:ext cx="5134692" cy="7240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2713AB9-F69F-4CA2-8E19-1EB6A62D5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733" y="3209287"/>
            <a:ext cx="2848373" cy="5715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14C6DD8-D281-4F75-85F2-E297FF62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336" y="3852754"/>
            <a:ext cx="2550128" cy="57158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83AFCD7-DC93-49CC-A83E-50695BF02B9F}"/>
              </a:ext>
            </a:extLst>
          </p:cNvPr>
          <p:cNvSpPr txBox="1"/>
          <p:nvPr/>
        </p:nvSpPr>
        <p:spPr>
          <a:xfrm>
            <a:off x="4545544" y="4059923"/>
            <a:ext cx="209994" cy="430887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2800" b="1" dirty="0"/>
              <a:t>+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0CF67C6-2961-41D5-91D7-EAB01EDB4C89}"/>
              </a:ext>
            </a:extLst>
          </p:cNvPr>
          <p:cNvSpPr txBox="1"/>
          <p:nvPr/>
        </p:nvSpPr>
        <p:spPr>
          <a:xfrm>
            <a:off x="4536274" y="3376725"/>
            <a:ext cx="209994" cy="43088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2800" b="1" dirty="0"/>
              <a:t>+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6DAEA00-9D7C-4EAF-B8DD-35F72A77F271}"/>
              </a:ext>
            </a:extLst>
          </p:cNvPr>
          <p:cNvSpPr txBox="1"/>
          <p:nvPr/>
        </p:nvSpPr>
        <p:spPr>
          <a:xfrm>
            <a:off x="6852540" y="4067142"/>
            <a:ext cx="209994" cy="43088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800" b="1" dirty="0"/>
              <a:t>-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6404984-3E9D-43FC-81F7-092F8196DCCE}"/>
              </a:ext>
            </a:extLst>
          </p:cNvPr>
          <p:cNvSpPr txBox="1"/>
          <p:nvPr/>
        </p:nvSpPr>
        <p:spPr>
          <a:xfrm>
            <a:off x="6843270" y="3383944"/>
            <a:ext cx="209994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800" b="1" dirty="0"/>
              <a:t>-</a:t>
            </a:r>
            <a:endParaRPr lang="de-DE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83B42D7-5156-4917-8F76-6522876C7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837" y="4529395"/>
            <a:ext cx="1372486" cy="945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EE223A-45BB-4FE7-AE68-E4D8AE508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6497" y="4714489"/>
            <a:ext cx="3083760" cy="5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8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81BD9DD-F575-436A-B6DB-614F850D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Training, Validation, Test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D337A9-956B-45DF-98EB-AAC84F7E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35</a:t>
            </a:fld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2F6CCC-3A7D-47EE-BE5C-07C26CACC50B}"/>
              </a:ext>
            </a:extLst>
          </p:cNvPr>
          <p:cNvSpPr/>
          <p:nvPr/>
        </p:nvSpPr>
        <p:spPr>
          <a:xfrm>
            <a:off x="1209675" y="3134041"/>
            <a:ext cx="653155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Training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D87AC5D-7EF9-4E5C-9EC8-ABF5D0E76CE4}"/>
              </a:ext>
            </a:extLst>
          </p:cNvPr>
          <p:cNvSpPr/>
          <p:nvPr/>
        </p:nvSpPr>
        <p:spPr>
          <a:xfrm>
            <a:off x="6296392" y="3142127"/>
            <a:ext cx="2735021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Validation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2381A48-84CE-499E-A14D-4733D3B55EA9}"/>
              </a:ext>
            </a:extLst>
          </p:cNvPr>
          <p:cNvSpPr/>
          <p:nvPr/>
        </p:nvSpPr>
        <p:spPr>
          <a:xfrm>
            <a:off x="8648699" y="3134041"/>
            <a:ext cx="2247899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6A236E6-1398-43DC-99CD-7B02ED99051E}"/>
              </a:ext>
            </a:extLst>
          </p:cNvPr>
          <p:cNvSpPr/>
          <p:nvPr/>
        </p:nvSpPr>
        <p:spPr>
          <a:xfrm>
            <a:off x="1209675" y="1532726"/>
            <a:ext cx="9686924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6513EC-1F07-4F16-90C3-BCA45109D159}"/>
              </a:ext>
            </a:extLst>
          </p:cNvPr>
          <p:cNvSpPr txBox="1"/>
          <p:nvPr/>
        </p:nvSpPr>
        <p:spPr>
          <a:xfrm>
            <a:off x="3057655" y="4286250"/>
            <a:ext cx="2189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/>
              <a:t>fit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endParaRPr lang="de-DE" sz="1600" b="1" dirty="0"/>
          </a:p>
          <a:p>
            <a:pPr algn="ctr"/>
            <a:r>
              <a:rPr lang="de-DE" sz="1600" dirty="0" err="1"/>
              <a:t>typically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largest</a:t>
            </a:r>
            <a:r>
              <a:rPr lang="de-DE" sz="1600" dirty="0"/>
              <a:t> </a:t>
            </a:r>
            <a:r>
              <a:rPr lang="de-DE" sz="1600" dirty="0" err="1"/>
              <a:t>part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overall</a:t>
            </a:r>
            <a:r>
              <a:rPr lang="de-DE" sz="1600" dirty="0"/>
              <a:t>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 60-80%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38538DD-E75C-42CC-886A-0391C240AEA8}"/>
              </a:ext>
            </a:extLst>
          </p:cNvPr>
          <p:cNvSpPr txBox="1"/>
          <p:nvPr/>
        </p:nvSpPr>
        <p:spPr>
          <a:xfrm>
            <a:off x="6296393" y="4295775"/>
            <a:ext cx="218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/>
              <a:t>estimate</a:t>
            </a:r>
            <a:r>
              <a:rPr lang="de-DE" sz="1600" b="1" dirty="0"/>
              <a:t> </a:t>
            </a:r>
            <a:r>
              <a:rPr lang="de-DE" sz="1600" b="1" dirty="0" err="1"/>
              <a:t>error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candidate</a:t>
            </a:r>
            <a:r>
              <a:rPr lang="de-DE" sz="1600" b="1" dirty="0"/>
              <a:t> </a:t>
            </a:r>
            <a:r>
              <a:rPr lang="de-DE" sz="1600" b="1" dirty="0" err="1"/>
              <a:t>models</a:t>
            </a:r>
            <a:endParaRPr lang="de-DE" sz="1600" b="1" dirty="0"/>
          </a:p>
          <a:p>
            <a:pPr algn="ctr"/>
            <a:r>
              <a:rPr lang="de-DE" sz="1600" dirty="0"/>
              <a:t>iterative </a:t>
            </a:r>
            <a:r>
              <a:rPr lang="de-DE" sz="1600" dirty="0" err="1"/>
              <a:t>phase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phase</a:t>
            </a:r>
            <a:endParaRPr lang="de-DE" sz="1600" dirty="0"/>
          </a:p>
          <a:p>
            <a:pPr algn="ctr"/>
            <a:br>
              <a:rPr lang="de-DE" sz="1600" dirty="0"/>
            </a:br>
            <a:endParaRPr lang="de-DE" sz="16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10BC61B-608F-4277-B0BA-CBC04BDF8448}"/>
              </a:ext>
            </a:extLst>
          </p:cNvPr>
          <p:cNvGrpSpPr/>
          <p:nvPr/>
        </p:nvGrpSpPr>
        <p:grpSpPr>
          <a:xfrm>
            <a:off x="5509274" y="4547574"/>
            <a:ext cx="572962" cy="463677"/>
            <a:chOff x="9124410" y="2483968"/>
            <a:chExt cx="1494060" cy="1275359"/>
          </a:xfrm>
        </p:grpSpPr>
        <p:sp>
          <p:nvSpPr>
            <p:cNvPr id="17" name="Pfeil: nach links gekrümmt 16">
              <a:extLst>
                <a:ext uri="{FF2B5EF4-FFF2-40B4-BE49-F238E27FC236}">
                  <a16:creationId xmlns:a16="http://schemas.microsoft.com/office/drawing/2014/main" id="{7CEC3EB9-0C8E-49EC-940C-ABCC82285772}"/>
                </a:ext>
              </a:extLst>
            </p:cNvPr>
            <p:cNvSpPr/>
            <p:nvPr/>
          </p:nvSpPr>
          <p:spPr>
            <a:xfrm>
              <a:off x="9886950" y="2543175"/>
              <a:ext cx="731520" cy="1216152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Pfeil: nach links gekrümmt 17">
              <a:extLst>
                <a:ext uri="{FF2B5EF4-FFF2-40B4-BE49-F238E27FC236}">
                  <a16:creationId xmlns:a16="http://schemas.microsoft.com/office/drawing/2014/main" id="{3D66AAFA-057E-4CF8-B331-D12E96F06F6B}"/>
                </a:ext>
              </a:extLst>
            </p:cNvPr>
            <p:cNvSpPr/>
            <p:nvPr/>
          </p:nvSpPr>
          <p:spPr>
            <a:xfrm rot="10639773">
              <a:off x="9124410" y="2483968"/>
              <a:ext cx="731520" cy="1216152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3002D83C-25AA-4085-A859-06C05E6E2B84}"/>
              </a:ext>
            </a:extLst>
          </p:cNvPr>
          <p:cNvSpPr txBox="1"/>
          <p:nvPr/>
        </p:nvSpPr>
        <p:spPr>
          <a:xfrm>
            <a:off x="8486243" y="4286250"/>
            <a:ext cx="26843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/>
              <a:t>measure</a:t>
            </a:r>
            <a:r>
              <a:rPr lang="de-DE" sz="1600" b="1" dirty="0"/>
              <a:t> </a:t>
            </a:r>
            <a:r>
              <a:rPr lang="de-DE" sz="1600" b="1" dirty="0" err="1"/>
              <a:t>performance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final </a:t>
            </a:r>
            <a:r>
              <a:rPr lang="de-DE" sz="1600" b="1" dirty="0" err="1"/>
              <a:t>selected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endParaRPr lang="de-DE" sz="1600" b="1" dirty="0"/>
          </a:p>
          <a:p>
            <a:pPr algn="ctr"/>
            <a:r>
              <a:rPr lang="de-DE" sz="1600" dirty="0" err="1"/>
              <a:t>needs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truly</a:t>
            </a:r>
            <a:r>
              <a:rPr lang="de-DE" sz="1600" dirty="0"/>
              <a:t> blind, i.e.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held</a:t>
            </a:r>
            <a:r>
              <a:rPr lang="de-DE" sz="1600" dirty="0"/>
              <a:t> out </a:t>
            </a:r>
            <a:r>
              <a:rPr lang="de-DE" sz="1600" dirty="0" err="1"/>
              <a:t>during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iterative </a:t>
            </a:r>
            <a:r>
              <a:rPr lang="de-DE" sz="1600" dirty="0" err="1"/>
              <a:t>training</a:t>
            </a:r>
            <a:r>
              <a:rPr lang="de-DE" sz="1600" dirty="0"/>
              <a:t>-validation </a:t>
            </a:r>
            <a:r>
              <a:rPr lang="de-DE" sz="1600" dirty="0" err="1"/>
              <a:t>phase</a:t>
            </a:r>
            <a:endParaRPr lang="de-DE" sz="1600" dirty="0"/>
          </a:p>
          <a:p>
            <a:pPr algn="ctr"/>
            <a:endParaRPr lang="de-DE" sz="1600" b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FB210E6-2E75-436A-B8E3-1822F813404A}"/>
              </a:ext>
            </a:extLst>
          </p:cNvPr>
          <p:cNvCxnSpPr>
            <a:stCxn id="11" idx="2"/>
            <a:endCxn id="2" idx="0"/>
          </p:cNvCxnSpPr>
          <p:nvPr/>
        </p:nvCxnSpPr>
        <p:spPr>
          <a:xfrm flipH="1">
            <a:off x="4475453" y="2447126"/>
            <a:ext cx="1577684" cy="686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49E1483-5A54-4B5D-986F-22FEDC229C00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6053137" y="2447126"/>
            <a:ext cx="1610766" cy="69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D58C86D-EA7A-4F83-A60B-20DDEFB8F6FA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6053137" y="2447126"/>
            <a:ext cx="3719512" cy="686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4F6CE811-2B2D-44E9-83B2-B176A4B9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0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8D407-AB42-4FA5-9CE9-81F38C9E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147BCE-68CF-428E-B856-1D493353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36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B00A1F-B336-4E5F-95B0-17E82C5A06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5BE1DF-979B-4407-A8B9-DDCCF0A3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8D2C4C-073F-4FA5-A987-1FAD024CC7EF}"/>
              </a:ext>
            </a:extLst>
          </p:cNvPr>
          <p:cNvSpPr txBox="1"/>
          <p:nvPr/>
        </p:nvSpPr>
        <p:spPr>
          <a:xfrm>
            <a:off x="1336438" y="1511684"/>
            <a:ext cx="3478837" cy="5113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70C0"/>
                </a:solidFill>
              </a:rPr>
              <a:t>Fully </a:t>
            </a:r>
            <a:r>
              <a:rPr lang="de-DE" sz="2000" dirty="0" err="1">
                <a:solidFill>
                  <a:srgbClr val="0070C0"/>
                </a:solidFill>
              </a:rPr>
              <a:t>connected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networks</a:t>
            </a: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70C0"/>
                </a:solidFill>
              </a:rPr>
              <a:t>Convolutional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networks</a:t>
            </a:r>
            <a:endParaRPr lang="de-DE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70C0"/>
                </a:solidFill>
              </a:rPr>
              <a:t>Recurrent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neural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networks</a:t>
            </a: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070C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B293F6-70C3-42C5-BA3C-045FE8918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00" b="21139"/>
          <a:stretch/>
        </p:blipFill>
        <p:spPr>
          <a:xfrm rot="5400000">
            <a:off x="5093091" y="1669793"/>
            <a:ext cx="2342635" cy="1699953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F09FB1C-9EF9-4FD6-B25A-A86FDB7D44D6}"/>
              </a:ext>
            </a:extLst>
          </p:cNvPr>
          <p:cNvGrpSpPr/>
          <p:nvPr/>
        </p:nvGrpSpPr>
        <p:grpSpPr>
          <a:xfrm>
            <a:off x="7875525" y="2785221"/>
            <a:ext cx="3477567" cy="2597739"/>
            <a:chOff x="7825438" y="2313948"/>
            <a:chExt cx="3299334" cy="2266751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2474CCF-7DD8-4533-B110-791C941670C2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V="1">
              <a:off x="9694379" y="3089445"/>
              <a:ext cx="263279" cy="153280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16FD9A03-1D0A-41C7-98D7-1E1856EDCBC2}"/>
                </a:ext>
              </a:extLst>
            </p:cNvPr>
            <p:cNvSpPr/>
            <p:nvPr/>
          </p:nvSpPr>
          <p:spPr>
            <a:xfrm>
              <a:off x="9405454" y="2793465"/>
              <a:ext cx="288925" cy="584201"/>
            </a:xfrm>
            <a:prstGeom prst="cube">
              <a:avLst>
                <a:gd name="adj" fmla="val 46595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9B0DCED0-1707-4CEE-840E-6476FD00EEB5}"/>
                </a:ext>
              </a:extLst>
            </p:cNvPr>
            <p:cNvSpPr/>
            <p:nvPr/>
          </p:nvSpPr>
          <p:spPr>
            <a:xfrm>
              <a:off x="8167840" y="2413315"/>
              <a:ext cx="665018" cy="1813287"/>
            </a:xfrm>
            <a:prstGeom prst="cube">
              <a:avLst>
                <a:gd name="adj" fmla="val 8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191D0459-2046-4B7F-BD7F-FE8DBDBD6FD9}"/>
                </a:ext>
              </a:extLst>
            </p:cNvPr>
            <p:cNvSpPr/>
            <p:nvPr/>
          </p:nvSpPr>
          <p:spPr>
            <a:xfrm>
              <a:off x="9192729" y="3027857"/>
              <a:ext cx="288925" cy="584201"/>
            </a:xfrm>
            <a:prstGeom prst="cube">
              <a:avLst>
                <a:gd name="adj" fmla="val 46595"/>
              </a:avLst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8AA8FDA9-93C0-4D74-9B56-D95CAC9CFCE8}"/>
                </a:ext>
              </a:extLst>
            </p:cNvPr>
            <p:cNvSpPr/>
            <p:nvPr/>
          </p:nvSpPr>
          <p:spPr>
            <a:xfrm>
              <a:off x="10244290" y="2400035"/>
              <a:ext cx="665018" cy="1813287"/>
            </a:xfrm>
            <a:prstGeom prst="cube">
              <a:avLst>
                <a:gd name="adj" fmla="val 85000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D83A8941-FB34-4529-8340-B8A2D7CBB0B3}"/>
                </a:ext>
              </a:extLst>
            </p:cNvPr>
            <p:cNvSpPr/>
            <p:nvPr/>
          </p:nvSpPr>
          <p:spPr>
            <a:xfrm>
              <a:off x="10348429" y="2403210"/>
              <a:ext cx="665018" cy="1813287"/>
            </a:xfrm>
            <a:prstGeom prst="cube">
              <a:avLst>
                <a:gd name="adj" fmla="val 85000"/>
              </a:avLst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646BA4A-9E29-44D0-A871-0A7763168D8F}"/>
                </a:ext>
              </a:extLst>
            </p:cNvPr>
            <p:cNvCxnSpPr>
              <a:cxnSpLocks/>
            </p:cNvCxnSpPr>
            <p:nvPr/>
          </p:nvCxnSpPr>
          <p:spPr>
            <a:xfrm>
              <a:off x="9697242" y="2805610"/>
              <a:ext cx="208324" cy="263957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B90E0E4-72E4-4F01-83E4-35833145AF6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9557537" y="2926648"/>
              <a:ext cx="336821" cy="172357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F0BDA4D-911E-427E-8027-644D3CD272B0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9557537" y="3160365"/>
              <a:ext cx="336821" cy="218122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C1D32811-B560-4389-A84F-3E59B0F26803}"/>
                </a:ext>
              </a:extLst>
            </p:cNvPr>
            <p:cNvSpPr/>
            <p:nvPr/>
          </p:nvSpPr>
          <p:spPr>
            <a:xfrm>
              <a:off x="9871297" y="3058765"/>
              <a:ext cx="86361" cy="101600"/>
            </a:xfrm>
            <a:prstGeom prst="cube">
              <a:avLst>
                <a:gd name="adj" fmla="val 46595"/>
              </a:avLst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3BF4B79-3BD2-4A99-BC24-5B3A6E7DBFE0}"/>
                </a:ext>
              </a:extLst>
            </p:cNvPr>
            <p:cNvCxnSpPr>
              <a:cxnSpLocks/>
              <a:endCxn id="23" idx="5"/>
            </p:cNvCxnSpPr>
            <p:nvPr/>
          </p:nvCxnSpPr>
          <p:spPr>
            <a:xfrm flipV="1">
              <a:off x="9480072" y="3323016"/>
              <a:ext cx="263279" cy="153280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DF2B4281-B853-4864-8FC1-7F0C0834BCE5}"/>
                </a:ext>
              </a:extLst>
            </p:cNvPr>
            <p:cNvCxnSpPr>
              <a:cxnSpLocks/>
            </p:cNvCxnSpPr>
            <p:nvPr/>
          </p:nvCxnSpPr>
          <p:spPr>
            <a:xfrm>
              <a:off x="9482935" y="3039181"/>
              <a:ext cx="208324" cy="263957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8BB7398-68F4-4D11-BC10-4590AB87B99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9343230" y="3160219"/>
              <a:ext cx="336821" cy="172357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8C5C20B-C9B6-49C5-A3DC-D6BC886E56F4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9343230" y="3393936"/>
              <a:ext cx="336821" cy="218122"/>
            </a:xfrm>
            <a:prstGeom prst="line">
              <a:avLst/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Würfel 22">
              <a:extLst>
                <a:ext uri="{FF2B5EF4-FFF2-40B4-BE49-F238E27FC236}">
                  <a16:creationId xmlns:a16="http://schemas.microsoft.com/office/drawing/2014/main" id="{D619C875-5E98-4518-9F7D-B15011874A99}"/>
                </a:ext>
              </a:extLst>
            </p:cNvPr>
            <p:cNvSpPr/>
            <p:nvPr/>
          </p:nvSpPr>
          <p:spPr>
            <a:xfrm>
              <a:off x="9656990" y="3292336"/>
              <a:ext cx="86361" cy="101600"/>
            </a:xfrm>
            <a:prstGeom prst="cube">
              <a:avLst>
                <a:gd name="adj" fmla="val 46595"/>
              </a:avLst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8EEC61FC-ECFD-4F40-B395-6BC3F84FB84A}"/>
                </a:ext>
              </a:extLst>
            </p:cNvPr>
            <p:cNvSpPr txBox="1"/>
            <p:nvPr/>
          </p:nvSpPr>
          <p:spPr>
            <a:xfrm>
              <a:off x="7825438" y="2328795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i="1" dirty="0" err="1">
                  <a:solidFill>
                    <a:srgbClr val="0070C0"/>
                  </a:solidFill>
                </a:rPr>
                <a:t>input</a:t>
              </a:r>
              <a:endParaRPr lang="de-DE" sz="1400" b="1" i="1" dirty="0">
                <a:solidFill>
                  <a:srgbClr val="0070C0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A453259-805E-4238-AE3C-778281E82FCE}"/>
                </a:ext>
              </a:extLst>
            </p:cNvPr>
            <p:cNvSpPr txBox="1"/>
            <p:nvPr/>
          </p:nvSpPr>
          <p:spPr>
            <a:xfrm>
              <a:off x="9329624" y="2313948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i="1" dirty="0" err="1">
                  <a:solidFill>
                    <a:srgbClr val="0070C0"/>
                  </a:solidFill>
                </a:rPr>
                <a:t>filters</a:t>
              </a:r>
              <a:endParaRPr lang="de-DE" sz="1400" b="1" i="1" dirty="0">
                <a:solidFill>
                  <a:srgbClr val="0070C0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58F028-26B4-44E5-B3F7-46D768C757FB}"/>
                </a:ext>
              </a:extLst>
            </p:cNvPr>
            <p:cNvSpPr txBox="1"/>
            <p:nvPr/>
          </p:nvSpPr>
          <p:spPr>
            <a:xfrm>
              <a:off x="9826019" y="4272922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i="1" dirty="0">
                  <a:solidFill>
                    <a:srgbClr val="0070C0"/>
                  </a:solidFill>
                </a:rPr>
                <a:t>feature </a:t>
              </a:r>
              <a:r>
                <a:rPr lang="de-DE" sz="1400" b="1" i="1" dirty="0" err="1">
                  <a:solidFill>
                    <a:srgbClr val="0070C0"/>
                  </a:solidFill>
                </a:rPr>
                <a:t>maps</a:t>
              </a:r>
              <a:endParaRPr lang="de-DE" sz="1400" b="1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10E0EAE-DC90-4337-B61F-9C584C39B44E}"/>
              </a:ext>
            </a:extLst>
          </p:cNvPr>
          <p:cNvGrpSpPr/>
          <p:nvPr/>
        </p:nvGrpSpPr>
        <p:grpSpPr>
          <a:xfrm>
            <a:off x="5051708" y="4117294"/>
            <a:ext cx="2062677" cy="2140769"/>
            <a:chOff x="9671943" y="1452698"/>
            <a:chExt cx="1706547" cy="199102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320DE50-1EC6-4583-8D91-9131D4AF6C04}"/>
                </a:ext>
              </a:extLst>
            </p:cNvPr>
            <p:cNvGrpSpPr/>
            <p:nvPr/>
          </p:nvGrpSpPr>
          <p:grpSpPr>
            <a:xfrm>
              <a:off x="9671943" y="1452698"/>
              <a:ext cx="1250872" cy="1991020"/>
              <a:chOff x="9658551" y="1437980"/>
              <a:chExt cx="1845434" cy="279610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60EEFFAB-2059-451F-AD51-94735B8950D6}"/>
                  </a:ext>
                </a:extLst>
              </p:cNvPr>
              <p:cNvSpPr/>
              <p:nvPr/>
            </p:nvSpPr>
            <p:spPr>
              <a:xfrm>
                <a:off x="10939485" y="2564794"/>
                <a:ext cx="564500" cy="53717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860F45A1-657B-4345-8E88-0070E46A35A3}"/>
                  </a:ext>
                </a:extLst>
              </p:cNvPr>
              <p:cNvSpPr/>
              <p:nvPr/>
            </p:nvSpPr>
            <p:spPr>
              <a:xfrm>
                <a:off x="10939486" y="3696908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37046BAC-E74C-42E2-BE98-F1A633EFB8F3}"/>
                  </a:ext>
                </a:extLst>
              </p:cNvPr>
              <p:cNvSpPr/>
              <p:nvPr/>
            </p:nvSpPr>
            <p:spPr>
              <a:xfrm>
                <a:off x="10933783" y="1437980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672EFC0-C975-42AA-8133-66DB7463CBE1}"/>
                  </a:ext>
                </a:extLst>
              </p:cNvPr>
              <p:cNvSpPr/>
              <p:nvPr/>
            </p:nvSpPr>
            <p:spPr>
              <a:xfrm>
                <a:off x="9686659" y="2564942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4BE2EFA-66EC-48C1-B612-AFF316E9D3FE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11221736" y="3101966"/>
                <a:ext cx="0" cy="594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42FC3EA9-B7CC-43F8-8F58-FF9ACC41BB43}"/>
                  </a:ext>
                </a:extLst>
              </p:cNvPr>
              <p:cNvCxnSpPr>
                <a:cxnSpLocks/>
                <a:stCxn id="31" idx="0"/>
                <a:endCxn id="33" idx="4"/>
              </p:cNvCxnSpPr>
              <p:nvPr/>
            </p:nvCxnSpPr>
            <p:spPr>
              <a:xfrm flipH="1" flipV="1">
                <a:off x="11216033" y="1975152"/>
                <a:ext cx="5703" cy="589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9923CE87-BC8D-444A-A65F-E1B37FDED357}"/>
                  </a:ext>
                </a:extLst>
              </p:cNvPr>
              <p:cNvCxnSpPr>
                <a:cxnSpLocks/>
                <a:stCxn id="34" idx="6"/>
                <a:endCxn id="31" idx="2"/>
              </p:cNvCxnSpPr>
              <p:nvPr/>
            </p:nvCxnSpPr>
            <p:spPr>
              <a:xfrm flipV="1">
                <a:off x="10251158" y="2833380"/>
                <a:ext cx="688327" cy="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A8780CD-7DBF-4BBE-B7FB-535279619B08}"/>
                  </a:ext>
                </a:extLst>
              </p:cNvPr>
              <p:cNvSpPr txBox="1"/>
              <p:nvPr/>
            </p:nvSpPr>
            <p:spPr>
              <a:xfrm>
                <a:off x="9658551" y="2578046"/>
                <a:ext cx="674480" cy="475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h</a:t>
                </a:r>
                <a:r>
                  <a:rPr lang="de-DE" sz="1600" baseline="-25000" dirty="0"/>
                  <a:t>t-1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48DB3AB-9FD4-404A-8E46-D8ED2D07C35B}"/>
                  </a:ext>
                </a:extLst>
              </p:cNvPr>
              <p:cNvSpPr txBox="1"/>
              <p:nvPr/>
            </p:nvSpPr>
            <p:spPr>
              <a:xfrm>
                <a:off x="10968347" y="2584556"/>
                <a:ext cx="497111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h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A345175-E2E7-43AF-8FAC-EB26C1373EAF}"/>
                  </a:ext>
                </a:extLst>
              </p:cNvPr>
              <p:cNvSpPr txBox="1"/>
              <p:nvPr/>
            </p:nvSpPr>
            <p:spPr>
              <a:xfrm>
                <a:off x="11013766" y="3695192"/>
                <a:ext cx="480555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x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F9555C8-2ED3-4633-88A7-52FB208EBDF9}"/>
                  </a:ext>
                </a:extLst>
              </p:cNvPr>
              <p:cNvSpPr txBox="1"/>
              <p:nvPr/>
            </p:nvSpPr>
            <p:spPr>
              <a:xfrm>
                <a:off x="10996980" y="1437980"/>
                <a:ext cx="480555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y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1AFD134C-A64C-4664-BB00-B1B1C1B2F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927" y="2438772"/>
              <a:ext cx="466563" cy="9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4B1D865-3779-432D-84FC-1357DEF4CC15}"/>
              </a:ext>
            </a:extLst>
          </p:cNvPr>
          <p:cNvCxnSpPr/>
          <p:nvPr/>
        </p:nvCxnSpPr>
        <p:spPr>
          <a:xfrm>
            <a:off x="4797582" y="3631718"/>
            <a:ext cx="3060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5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28803AE-307B-4767-9F77-98B506D1CEC4}"/>
              </a:ext>
            </a:extLst>
          </p:cNvPr>
          <p:cNvGrpSpPr/>
          <p:nvPr/>
        </p:nvGrpSpPr>
        <p:grpSpPr>
          <a:xfrm>
            <a:off x="906806" y="1254990"/>
            <a:ext cx="12231941" cy="1380309"/>
            <a:chOff x="906806" y="1254990"/>
            <a:chExt cx="12231941" cy="1380309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C92F5D2-103F-4EA6-80AA-71BEBCE5FC82}"/>
                </a:ext>
              </a:extLst>
            </p:cNvPr>
            <p:cNvSpPr txBox="1"/>
            <p:nvPr/>
          </p:nvSpPr>
          <p:spPr>
            <a:xfrm>
              <a:off x="4796651" y="2029920"/>
              <a:ext cx="6224781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1: Simple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task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5436B5F-186B-4964-B060-E01942CF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12" y="1817032"/>
              <a:ext cx="861739" cy="818267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480F236-B77A-48A2-8652-CE3AC53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1423947"/>
              <a:ext cx="761751" cy="761751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EAF60F8-A684-42F7-884B-568F58243D94}"/>
                </a:ext>
              </a:extLst>
            </p:cNvPr>
            <p:cNvSpPr txBox="1"/>
            <p:nvPr/>
          </p:nvSpPr>
          <p:spPr>
            <a:xfrm>
              <a:off x="2073344" y="1254990"/>
              <a:ext cx="11065403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 –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Overview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Basic </a:t>
              </a:r>
              <a:r>
                <a:rPr lang="de-DE" sz="2000" b="1" dirty="0">
                  <a:solidFill>
                    <a:srgbClr val="00B050"/>
                  </a:solidFill>
                  <a:latin typeface="Arial"/>
                </a:rPr>
                <a:t>U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nderstanding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B7E558-9D5C-47CF-AF55-411F1C4069EF}"/>
              </a:ext>
            </a:extLst>
          </p:cNvPr>
          <p:cNvGrpSpPr/>
          <p:nvPr/>
        </p:nvGrpSpPr>
        <p:grpSpPr>
          <a:xfrm>
            <a:off x="906806" y="2628670"/>
            <a:ext cx="9031750" cy="1534760"/>
            <a:chOff x="906806" y="2552470"/>
            <a:chExt cx="9031750" cy="1534760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AF5BECE-AFAE-4919-BAAE-C1808B70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317" y="3320936"/>
              <a:ext cx="766294" cy="7662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821FC3B-3DAA-4600-81AB-E356853EB6D3}"/>
                </a:ext>
              </a:extLst>
            </p:cNvPr>
            <p:cNvSpPr txBox="1"/>
            <p:nvPr/>
          </p:nvSpPr>
          <p:spPr>
            <a:xfrm>
              <a:off x="4790993" y="3530275"/>
              <a:ext cx="5147563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2: Linear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scratch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7C30355-E16D-45C9-9179-8977A27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2610591"/>
              <a:ext cx="835776" cy="83577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7451A22-E82A-4ADD-B077-F3AB7846AB9F}"/>
                </a:ext>
              </a:extLst>
            </p:cNvPr>
            <p:cNvSpPr txBox="1"/>
            <p:nvPr/>
          </p:nvSpPr>
          <p:spPr>
            <a:xfrm>
              <a:off x="2073344" y="2552470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2. The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heart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Learning: Fitting a Regression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A9D6B1-5848-4461-B9AC-C3FF9D0C5C77}"/>
              </a:ext>
            </a:extLst>
          </p:cNvPr>
          <p:cNvGrpSpPr/>
          <p:nvPr/>
        </p:nvGrpSpPr>
        <p:grpSpPr>
          <a:xfrm>
            <a:off x="906806" y="3396107"/>
            <a:ext cx="7737666" cy="1309220"/>
            <a:chOff x="906806" y="3396107"/>
            <a:chExt cx="7737666" cy="130922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AB06CA2-CC2D-4FF0-99F9-78BF695E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3959877"/>
              <a:ext cx="745450" cy="7454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A2D3CC-FF2A-4C86-B1FB-49EDE864A1A1}"/>
                </a:ext>
              </a:extLst>
            </p:cNvPr>
            <p:cNvSpPr txBox="1"/>
            <p:nvPr/>
          </p:nvSpPr>
          <p:spPr>
            <a:xfrm>
              <a:off x="2073344" y="3396107"/>
              <a:ext cx="6571128" cy="1195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3.  Focus: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Networks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EE2E9C-EB3C-4993-9DD3-749A3D7FCD97}"/>
              </a:ext>
            </a:extLst>
          </p:cNvPr>
          <p:cNvGrpSpPr/>
          <p:nvPr/>
        </p:nvGrpSpPr>
        <p:grpSpPr>
          <a:xfrm>
            <a:off x="906806" y="5057475"/>
            <a:ext cx="7737666" cy="706456"/>
            <a:chOff x="906806" y="5057475"/>
            <a:chExt cx="7737666" cy="7064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CA7ABF4-35BB-4D2F-8F78-6DC0E19F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5057475"/>
              <a:ext cx="706456" cy="7064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A00B77-FB78-4459-807E-097FD5168097}"/>
                </a:ext>
              </a:extLst>
            </p:cNvPr>
            <p:cNvSpPr txBox="1"/>
            <p:nvPr/>
          </p:nvSpPr>
          <p:spPr>
            <a:xfrm>
              <a:off x="2073344" y="5147956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Dependable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3B2429D-6B56-4654-8FB2-7E0074CABE7F}"/>
              </a:ext>
            </a:extLst>
          </p:cNvPr>
          <p:cNvGrpSpPr/>
          <p:nvPr/>
        </p:nvGrpSpPr>
        <p:grpSpPr>
          <a:xfrm>
            <a:off x="872831" y="5920436"/>
            <a:ext cx="7771641" cy="835776"/>
            <a:chOff x="872831" y="5920436"/>
            <a:chExt cx="7771641" cy="8357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0C471D-9C7F-4C23-99CE-FBE665C2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1" y="5920436"/>
              <a:ext cx="835776" cy="835776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3DBD8B-5429-4F4F-94DB-C28662ED6492}"/>
                </a:ext>
              </a:extLst>
            </p:cNvPr>
            <p:cNvSpPr txBox="1"/>
            <p:nvPr/>
          </p:nvSpPr>
          <p:spPr>
            <a:xfrm>
              <a:off x="2073344" y="6027044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Physics -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Informed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61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EAF60F8-A684-42F7-884B-568F58243D94}"/>
              </a:ext>
            </a:extLst>
          </p:cNvPr>
          <p:cNvSpPr txBox="1"/>
          <p:nvPr/>
        </p:nvSpPr>
        <p:spPr>
          <a:xfrm>
            <a:off x="2184880" y="2703342"/>
            <a:ext cx="1106540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Short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Excursion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Dependable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7ABF4-35BB-4D2F-8F78-6DC0E19F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0" y="2564807"/>
            <a:ext cx="1210751" cy="12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4A512-1AD3-4BAB-AE43-A327B580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E09A9F-7565-4672-9CA6-8376B810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39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4351D4-88C7-44CB-9812-CBA434CCA467}"/>
              </a:ext>
            </a:extLst>
          </p:cNvPr>
          <p:cNvGrpSpPr/>
          <p:nvPr/>
        </p:nvGrpSpPr>
        <p:grpSpPr>
          <a:xfrm>
            <a:off x="1467930" y="1839533"/>
            <a:ext cx="9342539" cy="2630774"/>
            <a:chOff x="1979865" y="1753839"/>
            <a:chExt cx="6189388" cy="162000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48A92C8-75B8-49C7-9F0C-E2A7B8CF8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36" b="3281"/>
            <a:stretch/>
          </p:blipFill>
          <p:spPr>
            <a:xfrm>
              <a:off x="6458755" y="1753839"/>
              <a:ext cx="1710498" cy="162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E694736-288C-4511-8E2B-E4C65C2F3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37" b="3280"/>
            <a:stretch/>
          </p:blipFill>
          <p:spPr>
            <a:xfrm>
              <a:off x="1979865" y="1753840"/>
              <a:ext cx="1710435" cy="162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8212EF7C-582D-43E4-9F74-0FEB51236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6602C7-0881-48D6-A446-DB26EF4620A5}"/>
              </a:ext>
            </a:extLst>
          </p:cNvPr>
          <p:cNvSpPr txBox="1"/>
          <p:nvPr/>
        </p:nvSpPr>
        <p:spPr>
          <a:xfrm>
            <a:off x="5379297" y="2905780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+ </a:t>
            </a:r>
            <a:r>
              <a:rPr lang="de-DE" sz="2800" b="1" dirty="0" err="1"/>
              <a:t>noise</a:t>
            </a:r>
            <a:endParaRPr lang="de-DE" sz="28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14E99B0-EF7A-403A-A4B9-16D46C3F7AC6}"/>
              </a:ext>
            </a:extLst>
          </p:cNvPr>
          <p:cNvSpPr txBox="1"/>
          <p:nvPr/>
        </p:nvSpPr>
        <p:spPr>
          <a:xfrm>
            <a:off x="1390509" y="485782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: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sign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43685-43BF-44C4-AC61-000B7E0A4574}"/>
              </a:ext>
            </a:extLst>
          </p:cNvPr>
          <p:cNvSpPr txBox="1"/>
          <p:nvPr/>
        </p:nvSpPr>
        <p:spPr>
          <a:xfrm>
            <a:off x="8151194" y="485782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: ???</a:t>
            </a:r>
          </a:p>
        </p:txBody>
      </p:sp>
    </p:spTree>
    <p:extLst>
      <p:ext uri="{BB962C8B-B14F-4D97-AF65-F5344CB8AC3E}">
        <p14:creationId xmlns:p14="http://schemas.microsoft.com/office/powerpoint/2010/main" val="15400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EAF60F8-A684-42F7-884B-568F58243D94}"/>
              </a:ext>
            </a:extLst>
          </p:cNvPr>
          <p:cNvSpPr txBox="1"/>
          <p:nvPr/>
        </p:nvSpPr>
        <p:spPr>
          <a:xfrm>
            <a:off x="2316068" y="3019947"/>
            <a:ext cx="11065403" cy="371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 –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Basic </a:t>
            </a:r>
            <a:r>
              <a:rPr lang="de-DE" sz="2400" b="1" dirty="0">
                <a:solidFill>
                  <a:srgbClr val="0070C0"/>
                </a:solidFill>
                <a:latin typeface="Arial"/>
              </a:rPr>
              <a:t>U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nderstanding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C92F5D2-103F-4EA6-80AA-71BEBCE5FC82}"/>
              </a:ext>
            </a:extLst>
          </p:cNvPr>
          <p:cNvSpPr txBox="1"/>
          <p:nvPr/>
        </p:nvSpPr>
        <p:spPr>
          <a:xfrm>
            <a:off x="4669650" y="4028054"/>
            <a:ext cx="6841938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Hands - On 1: Simple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workflow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task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5436B5F-186B-4964-B060-E01942CF3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11" y="3815166"/>
            <a:ext cx="861739" cy="818267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80F236-B77A-48A2-8652-CE3AC53B5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" y="3176547"/>
            <a:ext cx="761751" cy="7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1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Robustness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  <p:sp>
        <p:nvSpPr>
          <p:cNvPr id="89" name="Stern mit 5 Zacken 88"/>
          <p:cNvSpPr/>
          <p:nvPr/>
        </p:nvSpPr>
        <p:spPr>
          <a:xfrm>
            <a:off x="1788831" y="2388508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Stern mit 5 Zacken 89"/>
          <p:cNvSpPr/>
          <p:nvPr/>
        </p:nvSpPr>
        <p:spPr>
          <a:xfrm>
            <a:off x="3007481" y="2862428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1" name="Stern mit 5 Zacken 90"/>
          <p:cNvSpPr/>
          <p:nvPr/>
        </p:nvSpPr>
        <p:spPr>
          <a:xfrm>
            <a:off x="2981551" y="3621255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Stern mit 5 Zacken 91"/>
          <p:cNvSpPr/>
          <p:nvPr/>
        </p:nvSpPr>
        <p:spPr>
          <a:xfrm>
            <a:off x="2575151" y="4378175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Stern mit 5 Zacken 92"/>
          <p:cNvSpPr/>
          <p:nvPr/>
        </p:nvSpPr>
        <p:spPr>
          <a:xfrm>
            <a:off x="1992031" y="3672901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Stern mit 5 Zacken 93"/>
          <p:cNvSpPr/>
          <p:nvPr/>
        </p:nvSpPr>
        <p:spPr>
          <a:xfrm>
            <a:off x="969871" y="2485028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Stern mit 5 Zacken 94"/>
          <p:cNvSpPr/>
          <p:nvPr/>
        </p:nvSpPr>
        <p:spPr>
          <a:xfrm>
            <a:off x="3763871" y="1614335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Stern mit 5 Zacken 95"/>
          <p:cNvSpPr/>
          <p:nvPr/>
        </p:nvSpPr>
        <p:spPr>
          <a:xfrm>
            <a:off x="3794351" y="4555975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Stern mit 5 Zacken 96"/>
          <p:cNvSpPr/>
          <p:nvPr/>
        </p:nvSpPr>
        <p:spPr>
          <a:xfrm>
            <a:off x="2778351" y="1862937"/>
            <a:ext cx="203200" cy="19304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Stern mit 5 Zacken 97"/>
          <p:cNvSpPr/>
          <p:nvPr/>
        </p:nvSpPr>
        <p:spPr>
          <a:xfrm>
            <a:off x="4101871" y="2927835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Stern mit 5 Zacken 98"/>
          <p:cNvSpPr/>
          <p:nvPr/>
        </p:nvSpPr>
        <p:spPr>
          <a:xfrm>
            <a:off x="5080671" y="2669388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Stern mit 5 Zacken 99"/>
          <p:cNvSpPr/>
          <p:nvPr/>
        </p:nvSpPr>
        <p:spPr>
          <a:xfrm>
            <a:off x="5694271" y="3531508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Stern mit 5 Zacken 100"/>
          <p:cNvSpPr/>
          <p:nvPr/>
        </p:nvSpPr>
        <p:spPr>
          <a:xfrm>
            <a:off x="4840831" y="4720441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Stern mit 5 Zacken 101"/>
          <p:cNvSpPr/>
          <p:nvPr/>
        </p:nvSpPr>
        <p:spPr>
          <a:xfrm>
            <a:off x="4637631" y="3814295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Stern mit 5 Zacken 102"/>
          <p:cNvSpPr/>
          <p:nvPr/>
        </p:nvSpPr>
        <p:spPr>
          <a:xfrm>
            <a:off x="4160109" y="2284155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Stern mit 5 Zacken 103"/>
          <p:cNvSpPr/>
          <p:nvPr/>
        </p:nvSpPr>
        <p:spPr>
          <a:xfrm>
            <a:off x="4489475" y="1794995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Stern mit 5 Zacken 104"/>
          <p:cNvSpPr/>
          <p:nvPr/>
        </p:nvSpPr>
        <p:spPr>
          <a:xfrm>
            <a:off x="6507071" y="4207361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Stern mit 5 Zacken 105"/>
          <p:cNvSpPr/>
          <p:nvPr/>
        </p:nvSpPr>
        <p:spPr>
          <a:xfrm>
            <a:off x="5491071" y="1773191"/>
            <a:ext cx="203200" cy="19304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Freihandform 106"/>
          <p:cNvSpPr/>
          <p:nvPr/>
        </p:nvSpPr>
        <p:spPr>
          <a:xfrm>
            <a:off x="3546510" y="1484268"/>
            <a:ext cx="1019167" cy="3627120"/>
          </a:xfrm>
          <a:custGeom>
            <a:avLst/>
            <a:gdLst>
              <a:gd name="connsiteX0" fmla="*/ 502920 w 524956"/>
              <a:gd name="connsiteY0" fmla="*/ 0 h 2583180"/>
              <a:gd name="connsiteX1" fmla="*/ 76200 w 524956"/>
              <a:gd name="connsiteY1" fmla="*/ 449580 h 2583180"/>
              <a:gd name="connsiteX2" fmla="*/ 144780 w 524956"/>
              <a:gd name="connsiteY2" fmla="*/ 960120 h 2583180"/>
              <a:gd name="connsiteX3" fmla="*/ 495300 w 524956"/>
              <a:gd name="connsiteY3" fmla="*/ 1615440 h 2583180"/>
              <a:gd name="connsiteX4" fmla="*/ 449580 w 524956"/>
              <a:gd name="connsiteY4" fmla="*/ 2087880 h 2583180"/>
              <a:gd name="connsiteX5" fmla="*/ 0 w 524956"/>
              <a:gd name="connsiteY5" fmla="*/ 2583180 h 258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956" h="2583180">
                <a:moveTo>
                  <a:pt x="502920" y="0"/>
                </a:moveTo>
                <a:cubicBezTo>
                  <a:pt x="319405" y="144780"/>
                  <a:pt x="135890" y="289560"/>
                  <a:pt x="76200" y="449580"/>
                </a:cubicBezTo>
                <a:cubicBezTo>
                  <a:pt x="16510" y="609600"/>
                  <a:pt x="74930" y="765810"/>
                  <a:pt x="144780" y="960120"/>
                </a:cubicBezTo>
                <a:cubicBezTo>
                  <a:pt x="214630" y="1154430"/>
                  <a:pt x="444500" y="1427480"/>
                  <a:pt x="495300" y="1615440"/>
                </a:cubicBezTo>
                <a:cubicBezTo>
                  <a:pt x="546100" y="1803400"/>
                  <a:pt x="532130" y="1926590"/>
                  <a:pt x="449580" y="2087880"/>
                </a:cubicBezTo>
                <a:cubicBezTo>
                  <a:pt x="367030" y="2249170"/>
                  <a:pt x="69850" y="2506980"/>
                  <a:pt x="0" y="258318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9" name="Gruppieren 118"/>
          <p:cNvGrpSpPr/>
          <p:nvPr/>
        </p:nvGrpSpPr>
        <p:grpSpPr>
          <a:xfrm>
            <a:off x="1173071" y="1817535"/>
            <a:ext cx="3027680" cy="3134680"/>
            <a:chOff x="1908000" y="1514870"/>
            <a:chExt cx="2270760" cy="2351010"/>
          </a:xfrm>
        </p:grpSpPr>
        <p:sp>
          <p:nvSpPr>
            <p:cNvPr id="110" name="Stern mit 5 Zacken 109"/>
            <p:cNvSpPr/>
            <p:nvPr/>
          </p:nvSpPr>
          <p:spPr>
            <a:xfrm>
              <a:off x="2232033" y="1796251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Stern mit 5 Zacken 110"/>
            <p:cNvSpPr/>
            <p:nvPr/>
          </p:nvSpPr>
          <p:spPr>
            <a:xfrm>
              <a:off x="3632361" y="2223794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Stern mit 5 Zacken 111"/>
            <p:cNvSpPr/>
            <p:nvPr/>
          </p:nvSpPr>
          <p:spPr>
            <a:xfrm>
              <a:off x="3188160" y="2662429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Stern mit 5 Zacken 112"/>
            <p:cNvSpPr/>
            <p:nvPr/>
          </p:nvSpPr>
          <p:spPr>
            <a:xfrm>
              <a:off x="3069826" y="3229358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Stern mit 5 Zacken 113"/>
            <p:cNvSpPr/>
            <p:nvPr/>
          </p:nvSpPr>
          <p:spPr>
            <a:xfrm>
              <a:off x="2674620" y="3058795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Stern mit 5 Zacken 114"/>
            <p:cNvSpPr/>
            <p:nvPr/>
          </p:nvSpPr>
          <p:spPr>
            <a:xfrm>
              <a:off x="1908000" y="2167890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Stern mit 5 Zacken 115"/>
            <p:cNvSpPr/>
            <p:nvPr/>
          </p:nvSpPr>
          <p:spPr>
            <a:xfrm>
              <a:off x="3084165" y="1873768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Stern mit 5 Zacken 116"/>
            <p:cNvSpPr/>
            <p:nvPr/>
          </p:nvSpPr>
          <p:spPr>
            <a:xfrm>
              <a:off x="4003500" y="1514870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Stern mit 5 Zacken 117"/>
            <p:cNvSpPr/>
            <p:nvPr/>
          </p:nvSpPr>
          <p:spPr>
            <a:xfrm>
              <a:off x="4026360" y="3721100"/>
              <a:ext cx="152400" cy="144780"/>
            </a:xfrm>
            <a:prstGeom prst="star5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425109" y="5738921"/>
            <a:ext cx="117120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33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Siedel, Vock, Morozov, Voß: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Utilizing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Class Separation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Distance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Evaluation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Corruption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Robustness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Learning </a:t>
            </a:r>
            <a:r>
              <a:rPr kumimoji="0" lang="de-DE" sz="1333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Classifiers</a:t>
            </a:r>
            <a:r>
              <a:rPr kumimoji="0" lang="de-DE" sz="133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IJCAI_ECAI 2022 eingereicht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6882406" y="2351791"/>
            <a:ext cx="4859285" cy="1407353"/>
            <a:chOff x="5204336" y="1261961"/>
            <a:chExt cx="3644464" cy="1055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/>
                <p:cNvSpPr txBox="1"/>
                <p:nvPr/>
              </p:nvSpPr>
              <p:spPr>
                <a:xfrm>
                  <a:off x="5215268" y="1684322"/>
                  <a:ext cx="3633532" cy="633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59958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de-DE" sz="2667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𝑀𝐶𝑅</m:t>
                      </m:r>
                      <m:r>
                        <a:rPr kumimoji="0" lang="de-DE" sz="2667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de-DE" sz="2667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de-DE" sz="2667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𝐴𝑐𝑐</m:t>
                              </m:r>
                            </m:e>
                            <m:sub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𝑎𝑢𝑔𝑚𝑒𝑛𝑡𝑒𝑑</m:t>
                              </m:r>
                            </m:sub>
                          </m:sSub>
                          <m:r>
                            <a:rPr kumimoji="0" lang="de-DE" sz="2667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 </m:t>
                          </m:r>
                          <m:sSub>
                            <m:sSubPr>
                              <m:ctrlP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𝐴𝑐𝑐</m:t>
                              </m:r>
                            </m:e>
                            <m:sub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𝑐𝑙𝑒𝑎𝑛</m:t>
                              </m:r>
                            </m:sub>
                          </m:sSub>
                          <m:r>
                            <a:rPr kumimoji="0" lang="de-DE" sz="2667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𝐴𝑐𝑐</m:t>
                              </m:r>
                            </m:e>
                            <m:sub>
                              <m:r>
                                <a:rPr kumimoji="0" lang="de-DE" sz="2667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𝑐𝑙𝑒𝑎𝑛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kumimoji="0" lang="de-DE" sz="18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Textfeld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5268" y="1684322"/>
                  <a:ext cx="3633532" cy="6331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feld 8"/>
            <p:cNvSpPr txBox="1"/>
            <p:nvPr/>
          </p:nvSpPr>
          <p:spPr>
            <a:xfrm>
              <a:off x="5204336" y="1261961"/>
              <a:ext cx="211500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dirty="0" err="1">
                  <a:solidFill>
                    <a:srgbClr val="000000"/>
                  </a:solidFill>
                  <a:latin typeface="Arial"/>
                </a:rPr>
                <a:t>Robustness</a:t>
              </a:r>
              <a:r>
                <a:rPr lang="de-DE" sz="24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de-DE" sz="2400" dirty="0" err="1">
                  <a:solidFill>
                    <a:srgbClr val="000000"/>
                  </a:solidFill>
                  <a:latin typeface="Arial"/>
                </a:rPr>
                <a:t>metric</a:t>
              </a: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3403911" y="1763032"/>
            <a:ext cx="2157964" cy="3873133"/>
            <a:chOff x="2552933" y="1322273"/>
            <a:chExt cx="1618473" cy="2904850"/>
          </a:xfrm>
        </p:grpSpPr>
        <p:grpSp>
          <p:nvGrpSpPr>
            <p:cNvPr id="122" name="Gruppieren 121"/>
            <p:cNvGrpSpPr/>
            <p:nvPr/>
          </p:nvGrpSpPr>
          <p:grpSpPr>
            <a:xfrm>
              <a:off x="2910846" y="1322273"/>
              <a:ext cx="273198" cy="2437768"/>
              <a:chOff x="3939043" y="1473992"/>
              <a:chExt cx="273198" cy="2437768"/>
            </a:xfrm>
          </p:grpSpPr>
          <p:sp>
            <p:nvSpPr>
              <p:cNvPr id="120" name="Ellipse 119"/>
              <p:cNvSpPr/>
              <p:nvPr/>
            </p:nvSpPr>
            <p:spPr>
              <a:xfrm>
                <a:off x="3939043" y="1473992"/>
                <a:ext cx="259080" cy="21971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3953161" y="3692050"/>
                <a:ext cx="259080" cy="21971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feld 10"/>
            <p:cNvSpPr txBox="1"/>
            <p:nvPr/>
          </p:nvSpPr>
          <p:spPr>
            <a:xfrm>
              <a:off x="2552933" y="3911700"/>
              <a:ext cx="16184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13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misclassification</a:t>
              </a:r>
              <a:endParaRPr kumimoji="0" lang="de-DE" sz="2133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Freihandform 13"/>
          <p:cNvSpPr/>
          <p:nvPr/>
        </p:nvSpPr>
        <p:spPr>
          <a:xfrm>
            <a:off x="3820253" y="1447800"/>
            <a:ext cx="717236" cy="3894667"/>
          </a:xfrm>
          <a:custGeom>
            <a:avLst/>
            <a:gdLst>
              <a:gd name="connsiteX0" fmla="*/ 386011 w 537927"/>
              <a:gd name="connsiteY0" fmla="*/ 0 h 2921000"/>
              <a:gd name="connsiteX1" fmla="*/ 379661 w 537927"/>
              <a:gd name="connsiteY1" fmla="*/ 450850 h 2921000"/>
              <a:gd name="connsiteX2" fmla="*/ 132011 w 537927"/>
              <a:gd name="connsiteY2" fmla="*/ 635000 h 2921000"/>
              <a:gd name="connsiteX3" fmla="*/ 5011 w 537927"/>
              <a:gd name="connsiteY3" fmla="*/ 1003300 h 2921000"/>
              <a:gd name="connsiteX4" fmla="*/ 55811 w 537927"/>
              <a:gd name="connsiteY4" fmla="*/ 1460500 h 2921000"/>
              <a:gd name="connsiteX5" fmla="*/ 328861 w 537927"/>
              <a:gd name="connsiteY5" fmla="*/ 2120900 h 2921000"/>
              <a:gd name="connsiteX6" fmla="*/ 525711 w 537927"/>
              <a:gd name="connsiteY6" fmla="*/ 2578100 h 2921000"/>
              <a:gd name="connsiteX7" fmla="*/ 500311 w 537927"/>
              <a:gd name="connsiteY7" fmla="*/ 292100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927" h="2921000">
                <a:moveTo>
                  <a:pt x="386011" y="0"/>
                </a:moveTo>
                <a:cubicBezTo>
                  <a:pt x="404002" y="172508"/>
                  <a:pt x="421994" y="345017"/>
                  <a:pt x="379661" y="450850"/>
                </a:cubicBezTo>
                <a:cubicBezTo>
                  <a:pt x="337328" y="556683"/>
                  <a:pt x="194453" y="542925"/>
                  <a:pt x="132011" y="635000"/>
                </a:cubicBezTo>
                <a:cubicBezTo>
                  <a:pt x="69569" y="727075"/>
                  <a:pt x="17711" y="865717"/>
                  <a:pt x="5011" y="1003300"/>
                </a:cubicBezTo>
                <a:cubicBezTo>
                  <a:pt x="-7689" y="1140883"/>
                  <a:pt x="1836" y="1274233"/>
                  <a:pt x="55811" y="1460500"/>
                </a:cubicBezTo>
                <a:cubicBezTo>
                  <a:pt x="109786" y="1646767"/>
                  <a:pt x="250544" y="1934633"/>
                  <a:pt x="328861" y="2120900"/>
                </a:cubicBezTo>
                <a:cubicBezTo>
                  <a:pt x="407178" y="2307167"/>
                  <a:pt x="497136" y="2444750"/>
                  <a:pt x="525711" y="2578100"/>
                </a:cubicBezTo>
                <a:cubicBezTo>
                  <a:pt x="554286" y="2711450"/>
                  <a:pt x="527298" y="2816225"/>
                  <a:pt x="500311" y="2921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16800" y="6408000"/>
            <a:ext cx="648000" cy="36360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529BA-0F97-8D49-9840-15029A870B02}" type="slidenum">
              <a:rPr kumimoji="0" lang="de-DE" sz="1333" b="0" i="0" u="none" strike="noStrike" kern="1200" cap="none" spc="1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333" b="0" i="0" u="none" strike="noStrike" kern="1200" cap="none" spc="13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C85E6354-9668-446E-9ECE-3DD4682BA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C594A68-A67F-446D-965D-73C5ED4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294697"/>
            <a:ext cx="11318400" cy="972650"/>
          </a:xfrm>
        </p:spPr>
        <p:txBody>
          <a:bodyPr/>
          <a:lstStyle/>
          <a:p>
            <a:r>
              <a:rPr lang="de-DE" dirty="0"/>
              <a:t>Core Concept – Random </a:t>
            </a:r>
            <a:r>
              <a:rPr lang="de-DE" dirty="0" err="1"/>
              <a:t>Lp</a:t>
            </a:r>
            <a:r>
              <a:rPr lang="de-DE" dirty="0"/>
              <a:t>-norm </a:t>
            </a:r>
            <a:r>
              <a:rPr lang="de-DE" dirty="0" err="1"/>
              <a:t>Corruptions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ACC3EB-EDA5-411D-87D8-1A62FAC6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41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6D09DA-EB4E-4C4A-9403-72DB10D2C411}"/>
              </a:ext>
            </a:extLst>
          </p:cNvPr>
          <p:cNvSpPr txBox="1">
            <a:spLocks/>
          </p:cNvSpPr>
          <p:nvPr/>
        </p:nvSpPr>
        <p:spPr>
          <a:xfrm>
            <a:off x="1974056" y="2149096"/>
            <a:ext cx="8243887" cy="407630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837D587-57E8-4629-B84D-CBF36139FA97}"/>
              </a:ext>
            </a:extLst>
          </p:cNvPr>
          <p:cNvSpPr txBox="1">
            <a:spLocks/>
          </p:cNvSpPr>
          <p:nvPr/>
        </p:nvSpPr>
        <p:spPr>
          <a:xfrm>
            <a:off x="2950769" y="1775629"/>
            <a:ext cx="6011427" cy="13256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de-DE" sz="1800" dirty="0" err="1"/>
              <a:t>Largest</a:t>
            </a:r>
            <a:r>
              <a:rPr lang="de-DE" sz="1800" dirty="0"/>
              <a:t> possible </a:t>
            </a:r>
            <a:r>
              <a:rPr lang="de-DE" sz="1800" dirty="0" err="1"/>
              <a:t>coverage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pixelwise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endParaRPr lang="de-DE" sz="1800" dirty="0"/>
          </a:p>
          <a:p>
            <a:pPr>
              <a:lnSpc>
                <a:spcPct val="200000"/>
              </a:lnSpc>
            </a:pPr>
            <a:r>
              <a:rPr lang="de-DE" sz="1800" dirty="0" err="1"/>
              <a:t>Combination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various</a:t>
            </a:r>
            <a:r>
              <a:rPr lang="de-DE" sz="1800" dirty="0"/>
              <a:t> Lp-</a:t>
            </a:r>
            <a:r>
              <a:rPr lang="de-DE" sz="1800" dirty="0" err="1"/>
              <a:t>norms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noise</a:t>
            </a:r>
            <a:r>
              <a:rPr lang="de-DE" sz="1800" dirty="0"/>
              <a:t> </a:t>
            </a:r>
            <a:r>
              <a:rPr lang="de-DE" sz="1800" dirty="0" err="1"/>
              <a:t>injection</a:t>
            </a:r>
            <a:endParaRPr lang="de-DE" sz="1800" dirty="0"/>
          </a:p>
          <a:p>
            <a:pPr>
              <a:lnSpc>
                <a:spcPct val="200000"/>
              </a:lnSpc>
            </a:pPr>
            <a:endParaRPr lang="de-DE" sz="1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8E863E-FDE5-432E-B8FF-65683D56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20024" y="3620315"/>
            <a:ext cx="7672919" cy="21099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6199EB-8ADC-42BD-B509-A0EA847C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EE524A-309B-4A03-A5F1-31DA07100311}"/>
              </a:ext>
            </a:extLst>
          </p:cNvPr>
          <p:cNvSpPr txBox="1"/>
          <p:nvPr/>
        </p:nvSpPr>
        <p:spPr>
          <a:xfrm>
            <a:off x="71841" y="5937826"/>
            <a:ext cx="12134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Siedel et al. "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Investigating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Corruption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Robustness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Image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Random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Lp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-norm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Corruptions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."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preprint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arXiv:2305.05400,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58870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DAE99-19F0-4975-B794-B79604AE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Lp</a:t>
            </a:r>
            <a:r>
              <a:rPr lang="de-DE" dirty="0"/>
              <a:t>-norm </a:t>
            </a:r>
            <a:r>
              <a:rPr lang="de-DE" dirty="0" err="1"/>
              <a:t>corruptions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7C723-E36F-4ADF-98AC-DADC1DAB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98677-B2D0-CE4F-80A5-D755685D849F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B4529A-32B0-4C91-8D12-48A66FE1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19" y="1481927"/>
            <a:ext cx="5953712" cy="419497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F37D3F6-9853-4D3B-9C00-F1E118359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45" y="5877737"/>
            <a:ext cx="12001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Siedel, Georg, Silvia Vock, and Andrey Morozov. 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Investigating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Corruption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Robustness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Random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-norm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Corruptions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 </a:t>
            </a:r>
            <a:r>
              <a:rPr kumimoji="0" lang="de-DE" altLang="de-DE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arXiv:2305.05400,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874D27-8F85-4AF8-BF4F-5F7914B7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425" y="-1365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9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28803AE-307B-4767-9F77-98B506D1CEC4}"/>
              </a:ext>
            </a:extLst>
          </p:cNvPr>
          <p:cNvGrpSpPr/>
          <p:nvPr/>
        </p:nvGrpSpPr>
        <p:grpSpPr>
          <a:xfrm>
            <a:off x="906806" y="1254990"/>
            <a:ext cx="12231941" cy="1380309"/>
            <a:chOff x="906806" y="1254990"/>
            <a:chExt cx="12231941" cy="1380309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C92F5D2-103F-4EA6-80AA-71BEBCE5FC82}"/>
                </a:ext>
              </a:extLst>
            </p:cNvPr>
            <p:cNvSpPr txBox="1"/>
            <p:nvPr/>
          </p:nvSpPr>
          <p:spPr>
            <a:xfrm>
              <a:off x="4796651" y="2029920"/>
              <a:ext cx="6224781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1: Simple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task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5436B5F-186B-4964-B060-E01942CF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12" y="1817032"/>
              <a:ext cx="861739" cy="818267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480F236-B77A-48A2-8652-CE3AC53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1423947"/>
              <a:ext cx="761751" cy="761751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EAF60F8-A684-42F7-884B-568F58243D94}"/>
                </a:ext>
              </a:extLst>
            </p:cNvPr>
            <p:cNvSpPr txBox="1"/>
            <p:nvPr/>
          </p:nvSpPr>
          <p:spPr>
            <a:xfrm>
              <a:off x="2073344" y="1254990"/>
              <a:ext cx="11065403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 –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Overview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Basic </a:t>
              </a:r>
              <a:r>
                <a:rPr lang="de-DE" sz="2000" b="1" dirty="0">
                  <a:solidFill>
                    <a:srgbClr val="00B050"/>
                  </a:solidFill>
                  <a:latin typeface="Arial"/>
                </a:rPr>
                <a:t>U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nderstanding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B7E558-9D5C-47CF-AF55-411F1C4069EF}"/>
              </a:ext>
            </a:extLst>
          </p:cNvPr>
          <p:cNvGrpSpPr/>
          <p:nvPr/>
        </p:nvGrpSpPr>
        <p:grpSpPr>
          <a:xfrm>
            <a:off x="906806" y="2628670"/>
            <a:ext cx="9031750" cy="1534760"/>
            <a:chOff x="906806" y="2552470"/>
            <a:chExt cx="9031750" cy="1534760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AF5BECE-AFAE-4919-BAAE-C1808B70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317" y="3320936"/>
              <a:ext cx="766294" cy="7662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821FC3B-3DAA-4600-81AB-E356853EB6D3}"/>
                </a:ext>
              </a:extLst>
            </p:cNvPr>
            <p:cNvSpPr txBox="1"/>
            <p:nvPr/>
          </p:nvSpPr>
          <p:spPr>
            <a:xfrm>
              <a:off x="4790993" y="3530275"/>
              <a:ext cx="5147563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2: Linear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scratch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7C30355-E16D-45C9-9179-8977A27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2610591"/>
              <a:ext cx="835776" cy="83577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7451A22-E82A-4ADD-B077-F3AB7846AB9F}"/>
                </a:ext>
              </a:extLst>
            </p:cNvPr>
            <p:cNvSpPr txBox="1"/>
            <p:nvPr/>
          </p:nvSpPr>
          <p:spPr>
            <a:xfrm>
              <a:off x="2073344" y="2552470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2. The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heart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Learning: Fitting a Regression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A9D6B1-5848-4461-B9AC-C3FF9D0C5C77}"/>
              </a:ext>
            </a:extLst>
          </p:cNvPr>
          <p:cNvGrpSpPr/>
          <p:nvPr/>
        </p:nvGrpSpPr>
        <p:grpSpPr>
          <a:xfrm>
            <a:off x="906806" y="3396107"/>
            <a:ext cx="7737666" cy="1309220"/>
            <a:chOff x="906806" y="3396107"/>
            <a:chExt cx="7737666" cy="130922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AB06CA2-CC2D-4FF0-99F9-78BF695E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3959877"/>
              <a:ext cx="745450" cy="7454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A2D3CC-FF2A-4C86-B1FB-49EDE864A1A1}"/>
                </a:ext>
              </a:extLst>
            </p:cNvPr>
            <p:cNvSpPr txBox="1"/>
            <p:nvPr/>
          </p:nvSpPr>
          <p:spPr>
            <a:xfrm>
              <a:off x="2073344" y="3396107"/>
              <a:ext cx="6571128" cy="1195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3.  Focus: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Networks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EE2E9C-EB3C-4993-9DD3-749A3D7FCD97}"/>
              </a:ext>
            </a:extLst>
          </p:cNvPr>
          <p:cNvGrpSpPr/>
          <p:nvPr/>
        </p:nvGrpSpPr>
        <p:grpSpPr>
          <a:xfrm>
            <a:off x="906806" y="5057475"/>
            <a:ext cx="7737666" cy="706456"/>
            <a:chOff x="906806" y="5057475"/>
            <a:chExt cx="7737666" cy="7064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CA7ABF4-35BB-4D2F-8F78-6DC0E19F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5057475"/>
              <a:ext cx="706456" cy="7064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A00B77-FB78-4459-807E-097FD5168097}"/>
                </a:ext>
              </a:extLst>
            </p:cNvPr>
            <p:cNvSpPr txBox="1"/>
            <p:nvPr/>
          </p:nvSpPr>
          <p:spPr>
            <a:xfrm>
              <a:off x="2073344" y="5147956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Dependable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3B2429D-6B56-4654-8FB2-7E0074CABE7F}"/>
              </a:ext>
            </a:extLst>
          </p:cNvPr>
          <p:cNvGrpSpPr/>
          <p:nvPr/>
        </p:nvGrpSpPr>
        <p:grpSpPr>
          <a:xfrm>
            <a:off x="872831" y="5920436"/>
            <a:ext cx="7771641" cy="835776"/>
            <a:chOff x="872831" y="5920436"/>
            <a:chExt cx="7771641" cy="8357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0C471D-9C7F-4C23-99CE-FBE665C2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1" y="5920436"/>
              <a:ext cx="835776" cy="835776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3DBD8B-5429-4F4F-94DB-C28662ED6492}"/>
                </a:ext>
              </a:extLst>
            </p:cNvPr>
            <p:cNvSpPr txBox="1"/>
            <p:nvPr/>
          </p:nvSpPr>
          <p:spPr>
            <a:xfrm>
              <a:off x="2073344" y="6027044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Physics -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Informed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5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EAF60F8-A684-42F7-884B-568F58243D94}"/>
              </a:ext>
            </a:extLst>
          </p:cNvPr>
          <p:cNvSpPr txBox="1"/>
          <p:nvPr/>
        </p:nvSpPr>
        <p:spPr>
          <a:xfrm>
            <a:off x="3070404" y="2685899"/>
            <a:ext cx="8999676" cy="344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 Short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Excursion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Physics -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Informed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0C471D-9C7F-4C23-99CE-FBE665C2A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8" y="2887579"/>
            <a:ext cx="1724769" cy="17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1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10B07-0FC9-4633-BA1B-69094B90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00" y="264455"/>
            <a:ext cx="11318400" cy="972650"/>
          </a:xfrm>
        </p:spPr>
        <p:txBody>
          <a:bodyPr/>
          <a:lstStyle/>
          <a:p>
            <a:r>
              <a:rPr lang="de-DE" dirty="0"/>
              <a:t>Physics-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257FE0-10CA-4479-B50D-5CA4CCA4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45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54C78B-BAC6-45F3-92EE-DEA5676EE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1" y="2281073"/>
            <a:ext cx="6736636" cy="26272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2B456AF-20D2-4D3F-BC5A-CB32DD212264}"/>
              </a:ext>
            </a:extLst>
          </p:cNvPr>
          <p:cNvSpPr txBox="1"/>
          <p:nvPr/>
        </p:nvSpPr>
        <p:spPr>
          <a:xfrm>
            <a:off x="2933700" y="6403793"/>
            <a:ext cx="614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https://physicsbaseddeeplearning.org/overview.html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A051E0-EB23-4834-8C7C-F88F90FB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6AC89C-853D-410A-9C3C-3830BF0B4236}"/>
              </a:ext>
            </a:extLst>
          </p:cNvPr>
          <p:cNvSpPr txBox="1"/>
          <p:nvPr/>
        </p:nvSpPr>
        <p:spPr>
          <a:xfrm>
            <a:off x="6976267" y="1582991"/>
            <a:ext cx="4778933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</a:rPr>
              <a:t>Supervised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the data is produced by a physical system (real or simulated), but no further interaction exists.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 classic ML approach.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34E63E-3AE4-4E2C-9312-BBFECD1CFEBC}"/>
              </a:ext>
            </a:extLst>
          </p:cNvPr>
          <p:cNvSpPr txBox="1"/>
          <p:nvPr/>
        </p:nvSpPr>
        <p:spPr>
          <a:xfrm>
            <a:off x="6976267" y="3336662"/>
            <a:ext cx="4778933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</a:rPr>
              <a:t>Loss-terms</a:t>
            </a:r>
            <a:r>
              <a:rPr lang="en-US" dirty="0">
                <a:solidFill>
                  <a:srgbClr val="0070C0"/>
                </a:solidFill>
              </a:rPr>
              <a:t>: the physical dynamics (or parts thereof) encoded in 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3353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639E3-02BC-4C51-B267-2E87120D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„</a:t>
            </a:r>
            <a:r>
              <a:rPr lang="de-DE" dirty="0" err="1"/>
              <a:t>perfect</a:t>
            </a:r>
            <a:r>
              <a:rPr lang="de-DE" dirty="0"/>
              <a:t>“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5961EA-2E63-4E41-9C16-63FF53C8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46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8BDE28-9D7A-4719-A30F-67D6E132B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600" y="5868574"/>
            <a:ext cx="10622400" cy="385200"/>
          </a:xfrm>
        </p:spPr>
        <p:txBody>
          <a:bodyPr/>
          <a:lstStyle/>
          <a:p>
            <a:r>
              <a:rPr lang="de-DE" sz="1400" b="0" dirty="0"/>
              <a:t>https://towardsdatascience.com/physics-informed-neural-networks-pinns-an-intuitive-guide-fff138069563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C3D16C-B089-4C66-8742-B87D44193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2045814"/>
            <a:ext cx="10484720" cy="3815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ED083F-9D94-4439-9843-B36FC6E3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00E4B8-B492-4C29-A45A-760F5221080E}"/>
              </a:ext>
            </a:extLst>
          </p:cNvPr>
          <p:cNvSpPr txBox="1"/>
          <p:nvPr/>
        </p:nvSpPr>
        <p:spPr>
          <a:xfrm>
            <a:off x="4580467" y="149935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projectile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(in </a:t>
            </a:r>
            <a:r>
              <a:rPr lang="de-DE" dirty="0" err="1"/>
              <a:t>free</a:t>
            </a:r>
            <a:r>
              <a:rPr lang="de-DE" dirty="0"/>
              <a:t>-fall)</a:t>
            </a:r>
          </a:p>
        </p:txBody>
      </p:sp>
    </p:spTree>
    <p:extLst>
      <p:ext uri="{BB962C8B-B14F-4D97-AF65-F5344CB8AC3E}">
        <p14:creationId xmlns:p14="http://schemas.microsoft.com/office/powerpoint/2010/main" val="376480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5984C-C85E-44E3-A060-18EA74FC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: </a:t>
            </a:r>
            <a:r>
              <a:rPr lang="de-DE" dirty="0" err="1"/>
              <a:t>noisy</a:t>
            </a:r>
            <a:r>
              <a:rPr lang="de-DE" dirty="0"/>
              <a:t>, </a:t>
            </a:r>
            <a:r>
              <a:rPr lang="de-DE" dirty="0" err="1"/>
              <a:t>sparse</a:t>
            </a:r>
            <a:r>
              <a:rPr lang="de-DE" dirty="0"/>
              <a:t> and </a:t>
            </a:r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24D8E-1B17-4581-9F96-BD1F20ED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98677-B2D0-CE4F-80A5-D755685D849F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97A3BE-4891-4DF7-A1F3-F071758D0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39" y="2483657"/>
            <a:ext cx="8491200" cy="30902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1FC224-96A8-4EA0-9EE0-30FFEF439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7E36F887-031F-49F7-9EEA-3534C587657D}"/>
              </a:ext>
            </a:extLst>
          </p:cNvPr>
          <p:cNvSpPr txBox="1">
            <a:spLocks/>
          </p:cNvSpPr>
          <p:nvPr/>
        </p:nvSpPr>
        <p:spPr>
          <a:xfrm>
            <a:off x="1665605" y="5893169"/>
            <a:ext cx="10622400" cy="385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R="0" indent="0" defTabSz="60958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 sz="1100" b="0" i="0" spc="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defTabSz="609585">
              <a:spcBef>
                <a:spcPct val="20000"/>
              </a:spcBef>
              <a:buFont typeface="Arial"/>
              <a:buNone/>
              <a:tabLst>
                <a:tab pos="958827" algn="l"/>
              </a:tabLst>
              <a:defRPr sz="2667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219170" indent="0" defTabSz="609585">
              <a:spcBef>
                <a:spcPct val="20000"/>
              </a:spcBef>
              <a:buFont typeface="Symbol" charset="2"/>
              <a:buNone/>
              <a:tabLst>
                <a:tab pos="1073124" algn="l"/>
              </a:tabLst>
              <a:defRPr sz="2400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828754" indent="0" defTabSz="609585">
              <a:spcBef>
                <a:spcPct val="20000"/>
              </a:spcBef>
              <a:buFont typeface="Arial"/>
              <a:buNone/>
              <a:defRPr sz="2133" b="1" spc="67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438339" indent="0" defTabSz="609585">
              <a:spcBef>
                <a:spcPct val="20000"/>
              </a:spcBef>
              <a:buFont typeface="Symbol" charset="2"/>
              <a:buNone/>
              <a:defRPr sz="2133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3047924" indent="0" defTabSz="609585">
              <a:spcBef>
                <a:spcPct val="20000"/>
              </a:spcBef>
              <a:buFont typeface="Arial"/>
              <a:buNone/>
              <a:defRPr sz="2133" b="1"/>
            </a:lvl6pPr>
            <a:lvl7pPr marL="3657509" indent="0" defTabSz="609585">
              <a:spcBef>
                <a:spcPct val="20000"/>
              </a:spcBef>
              <a:buFont typeface="Arial"/>
              <a:buNone/>
              <a:defRPr sz="2133" b="1"/>
            </a:lvl7pPr>
            <a:lvl8pPr marL="4267093" indent="0" defTabSz="609585">
              <a:spcBef>
                <a:spcPct val="20000"/>
              </a:spcBef>
              <a:buFont typeface="Arial"/>
              <a:buNone/>
              <a:defRPr sz="2133" b="1"/>
            </a:lvl8pPr>
            <a:lvl9pPr marL="4876678" indent="0" defTabSz="609585">
              <a:spcBef>
                <a:spcPct val="20000"/>
              </a:spcBef>
              <a:buFont typeface="Arial"/>
              <a:buNone/>
              <a:defRPr sz="2133" b="1"/>
            </a:lvl9pPr>
          </a:lstStyle>
          <a:p>
            <a:r>
              <a:rPr lang="de-DE" sz="1400" dirty="0"/>
              <a:t>https://towardsdatascience.com/physics-informed-neural-networks-pinns-an-intuitive-guide-fff138069563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5C54AA-4388-4F77-B9F8-3DB949808F92}"/>
              </a:ext>
            </a:extLst>
          </p:cNvPr>
          <p:cNvSpPr txBox="1"/>
          <p:nvPr/>
        </p:nvSpPr>
        <p:spPr>
          <a:xfrm>
            <a:off x="4580467" y="1499352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projectile</a:t>
            </a:r>
            <a:r>
              <a:rPr lang="de-DE" dirty="0"/>
              <a:t> </a:t>
            </a:r>
            <a:r>
              <a:rPr lang="de-DE" dirty="0" err="1"/>
              <a:t>motion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0077CD-2B26-46AF-AB34-2CB482333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00" y="3356952"/>
            <a:ext cx="2308876" cy="9003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7280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3C150DD-443E-4C9C-AE68-E8901CBBE9F5}"/>
              </a:ext>
            </a:extLst>
          </p:cNvPr>
          <p:cNvCxnSpPr>
            <a:cxnSpLocks/>
          </p:cNvCxnSpPr>
          <p:nvPr/>
        </p:nvCxnSpPr>
        <p:spPr>
          <a:xfrm>
            <a:off x="3951887" y="2145762"/>
            <a:ext cx="8528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673284FC-DA21-442A-8476-11DA1FA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-term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laws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ADB6B1-A7AB-41B8-AEA4-B1143BA5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48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25A475-DD28-4590-ACE7-E72C2CA1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02" y="1399997"/>
            <a:ext cx="4582288" cy="1190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A9A7F3-E7DD-434F-BCBD-B90C102C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2EE3744-4273-48E9-B41A-EC4C946B4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56" y="1537606"/>
            <a:ext cx="1225162" cy="8656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A345E8D-BCAA-4091-9D7F-77F17D3A1C33}"/>
              </a:ext>
            </a:extLst>
          </p:cNvPr>
          <p:cNvCxnSpPr>
            <a:cxnSpLocks/>
          </p:cNvCxnSpPr>
          <p:nvPr/>
        </p:nvCxnSpPr>
        <p:spPr>
          <a:xfrm>
            <a:off x="6568324" y="1901962"/>
            <a:ext cx="4212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C4DCF657-67B5-4E73-90E7-9AFD262A5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749" y="1646870"/>
            <a:ext cx="1967005" cy="653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56731E-5277-4613-9DB1-471A7D1B5B8E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2518818" y="1970448"/>
            <a:ext cx="2285931" cy="3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79E2D14-F75E-4518-A61B-0451600D3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759" y="1537606"/>
            <a:ext cx="1166128" cy="834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B45B8D8-46E0-49B0-973C-8BBAA0CC7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19" y="2793892"/>
            <a:ext cx="9594673" cy="3491806"/>
          </a:xfrm>
          <a:prstGeom prst="rect">
            <a:avLst/>
          </a:prstGeom>
        </p:spPr>
      </p:pic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7E3F19A-E74F-4D8B-B220-FD53550EE7C0}"/>
              </a:ext>
            </a:extLst>
          </p:cNvPr>
          <p:cNvSpPr txBox="1">
            <a:spLocks/>
          </p:cNvSpPr>
          <p:nvPr/>
        </p:nvSpPr>
        <p:spPr>
          <a:xfrm>
            <a:off x="758786" y="6457890"/>
            <a:ext cx="8574400" cy="400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R="0" indent="0" defTabSz="60958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 sz="1100" b="0" i="0" spc="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defTabSz="609585">
              <a:spcBef>
                <a:spcPct val="20000"/>
              </a:spcBef>
              <a:buFont typeface="Arial"/>
              <a:buNone/>
              <a:tabLst>
                <a:tab pos="958827" algn="l"/>
              </a:tabLst>
              <a:defRPr sz="2667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219170" indent="0" defTabSz="609585">
              <a:spcBef>
                <a:spcPct val="20000"/>
              </a:spcBef>
              <a:buFont typeface="Symbol" charset="2"/>
              <a:buNone/>
              <a:tabLst>
                <a:tab pos="1073124" algn="l"/>
              </a:tabLst>
              <a:defRPr sz="2400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828754" indent="0" defTabSz="609585">
              <a:spcBef>
                <a:spcPct val="20000"/>
              </a:spcBef>
              <a:buFont typeface="Arial"/>
              <a:buNone/>
              <a:defRPr sz="2133" b="1" spc="67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438339" indent="0" defTabSz="609585">
              <a:spcBef>
                <a:spcPct val="20000"/>
              </a:spcBef>
              <a:buFont typeface="Symbol" charset="2"/>
              <a:buNone/>
              <a:defRPr sz="2133" b="1" spc="6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3047924" indent="0" defTabSz="609585">
              <a:spcBef>
                <a:spcPct val="20000"/>
              </a:spcBef>
              <a:buFont typeface="Arial"/>
              <a:buNone/>
              <a:defRPr sz="2133" b="1"/>
            </a:lvl6pPr>
            <a:lvl7pPr marL="3657509" indent="0" defTabSz="609585">
              <a:spcBef>
                <a:spcPct val="20000"/>
              </a:spcBef>
              <a:buFont typeface="Arial"/>
              <a:buNone/>
              <a:defRPr sz="2133" b="1"/>
            </a:lvl7pPr>
            <a:lvl8pPr marL="4267093" indent="0" defTabSz="609585">
              <a:spcBef>
                <a:spcPct val="20000"/>
              </a:spcBef>
              <a:buFont typeface="Arial"/>
              <a:buNone/>
              <a:defRPr sz="2133" b="1"/>
            </a:lvl8pPr>
            <a:lvl9pPr marL="4876678" indent="0" defTabSz="609585">
              <a:spcBef>
                <a:spcPct val="20000"/>
              </a:spcBef>
              <a:buFont typeface="Arial"/>
              <a:buNone/>
              <a:defRPr sz="2133" b="1"/>
            </a:lvl9pPr>
          </a:lstStyle>
          <a:p>
            <a:r>
              <a:rPr lang="de-DE" sz="1200" dirty="0"/>
              <a:t>https://towardsdatascience.com/physics-informed-neural-networks-pinns-an-intuitive-guide-fff138069563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D864235-5FA4-46BB-A59E-F2302E0BD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6862" y="5211130"/>
            <a:ext cx="2464676" cy="3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8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">
            <a:extLst>
              <a:ext uri="{FF2B5EF4-FFF2-40B4-BE49-F238E27FC236}">
                <a16:creationId xmlns:a16="http://schemas.microsoft.com/office/drawing/2014/main" id="{B784A62E-AEE3-4CED-84AA-AF0E1EC82EC6}"/>
              </a:ext>
            </a:extLst>
          </p:cNvPr>
          <p:cNvSpPr txBox="1">
            <a:spLocks/>
          </p:cNvSpPr>
          <p:nvPr/>
        </p:nvSpPr>
        <p:spPr>
          <a:xfrm>
            <a:off x="480000" y="294697"/>
            <a:ext cx="11318400" cy="972650"/>
          </a:xfrm>
          <a:prstGeom prst="roundRect">
            <a:avLst/>
          </a:prstGeom>
          <a:solidFill>
            <a:srgbClr val="1A70B8"/>
          </a:solidFill>
          <a:ln>
            <a:noFill/>
          </a:ln>
        </p:spPr>
        <p:txBody>
          <a:bodyPr vert="horz" wrap="square" lIns="91440" tIns="201600" rIns="91440" bIns="201600" rtlCol="0" anchor="ctr" anchorCtr="1">
            <a:sp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3067" kern="1200" spc="67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67" b="0" i="0" u="none" strike="noStrike" kern="1200" cap="none" spc="67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Content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28803AE-307B-4767-9F77-98B506D1CEC4}"/>
              </a:ext>
            </a:extLst>
          </p:cNvPr>
          <p:cNvGrpSpPr/>
          <p:nvPr/>
        </p:nvGrpSpPr>
        <p:grpSpPr>
          <a:xfrm>
            <a:off x="906806" y="1254990"/>
            <a:ext cx="12231941" cy="1380309"/>
            <a:chOff x="906806" y="1254990"/>
            <a:chExt cx="12231941" cy="1380309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C92F5D2-103F-4EA6-80AA-71BEBCE5FC82}"/>
                </a:ext>
              </a:extLst>
            </p:cNvPr>
            <p:cNvSpPr txBox="1"/>
            <p:nvPr/>
          </p:nvSpPr>
          <p:spPr>
            <a:xfrm>
              <a:off x="4796651" y="2029920"/>
              <a:ext cx="6224781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1: Simple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task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5436B5F-186B-4964-B060-E01942CF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12" y="1817032"/>
              <a:ext cx="861739" cy="818267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480F236-B77A-48A2-8652-CE3AC53B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1423947"/>
              <a:ext cx="761751" cy="761751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EAF60F8-A684-42F7-884B-568F58243D94}"/>
                </a:ext>
              </a:extLst>
            </p:cNvPr>
            <p:cNvSpPr txBox="1"/>
            <p:nvPr/>
          </p:nvSpPr>
          <p:spPr>
            <a:xfrm>
              <a:off x="2073344" y="1254990"/>
              <a:ext cx="11065403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 –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Overview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and Basic U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nderstanding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0B7E558-9D5C-47CF-AF55-411F1C4069EF}"/>
              </a:ext>
            </a:extLst>
          </p:cNvPr>
          <p:cNvGrpSpPr/>
          <p:nvPr/>
        </p:nvGrpSpPr>
        <p:grpSpPr>
          <a:xfrm>
            <a:off x="906806" y="2628670"/>
            <a:ext cx="9031750" cy="1534760"/>
            <a:chOff x="906806" y="2552470"/>
            <a:chExt cx="9031750" cy="1534760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AF5BECE-AFAE-4919-BAAE-C1808B70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317" y="3320936"/>
              <a:ext cx="766294" cy="7662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821FC3B-3DAA-4600-81AB-E356853EB6D3}"/>
                </a:ext>
              </a:extLst>
            </p:cNvPr>
            <p:cNvSpPr txBox="1"/>
            <p:nvPr/>
          </p:nvSpPr>
          <p:spPr>
            <a:xfrm>
              <a:off x="4790993" y="3530275"/>
              <a:ext cx="5147563" cy="3693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Hands - On 2: Linear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from</a:t>
              </a:r>
              <a:r>
                <a:rPr kumimoji="0" lang="de-DE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scratch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7C30355-E16D-45C9-9179-8977A27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2610591"/>
              <a:ext cx="835776" cy="83577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7451A22-E82A-4ADD-B077-F3AB7846AB9F}"/>
                </a:ext>
              </a:extLst>
            </p:cNvPr>
            <p:cNvSpPr txBox="1"/>
            <p:nvPr/>
          </p:nvSpPr>
          <p:spPr>
            <a:xfrm>
              <a:off x="2073344" y="2552470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2. The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heart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Learning: Fitting a Regression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A9D6B1-5848-4461-B9AC-C3FF9D0C5C77}"/>
              </a:ext>
            </a:extLst>
          </p:cNvPr>
          <p:cNvGrpSpPr/>
          <p:nvPr/>
        </p:nvGrpSpPr>
        <p:grpSpPr>
          <a:xfrm>
            <a:off x="922160" y="3397136"/>
            <a:ext cx="7737666" cy="1309220"/>
            <a:chOff x="906806" y="3396107"/>
            <a:chExt cx="7737666" cy="130922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AB06CA2-CC2D-4FF0-99F9-78BF695E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3959877"/>
              <a:ext cx="745450" cy="74545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7A2D3CC-FF2A-4C86-B1FB-49EDE864A1A1}"/>
                </a:ext>
              </a:extLst>
            </p:cNvPr>
            <p:cNvSpPr txBox="1"/>
            <p:nvPr/>
          </p:nvSpPr>
          <p:spPr>
            <a:xfrm>
              <a:off x="2073344" y="3396107"/>
              <a:ext cx="6571128" cy="1195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3.  Focus: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Networks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EE2E9C-EB3C-4993-9DD3-749A3D7FCD97}"/>
              </a:ext>
            </a:extLst>
          </p:cNvPr>
          <p:cNvGrpSpPr/>
          <p:nvPr/>
        </p:nvGrpSpPr>
        <p:grpSpPr>
          <a:xfrm>
            <a:off x="906806" y="5057475"/>
            <a:ext cx="7737666" cy="706456"/>
            <a:chOff x="906806" y="5057475"/>
            <a:chExt cx="7737666" cy="7064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CA7ABF4-35BB-4D2F-8F78-6DC0E19F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06" y="5057475"/>
              <a:ext cx="706456" cy="706456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A00B77-FB78-4459-807E-097FD5168097}"/>
                </a:ext>
              </a:extLst>
            </p:cNvPr>
            <p:cNvSpPr txBox="1"/>
            <p:nvPr/>
          </p:nvSpPr>
          <p:spPr>
            <a:xfrm>
              <a:off x="2073344" y="5147956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Dependable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Learning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3B2429D-6B56-4654-8FB2-7E0074CABE7F}"/>
              </a:ext>
            </a:extLst>
          </p:cNvPr>
          <p:cNvGrpSpPr/>
          <p:nvPr/>
        </p:nvGrpSpPr>
        <p:grpSpPr>
          <a:xfrm>
            <a:off x="872831" y="5920436"/>
            <a:ext cx="7771641" cy="835776"/>
            <a:chOff x="872831" y="5920436"/>
            <a:chExt cx="7771641" cy="83577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E0C471D-9C7F-4C23-99CE-FBE665C2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31" y="5920436"/>
              <a:ext cx="835776" cy="835776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F3DBD8B-5429-4F4F-94DB-C28662ED6492}"/>
                </a:ext>
              </a:extLst>
            </p:cNvPr>
            <p:cNvSpPr txBox="1"/>
            <p:nvPr/>
          </p:nvSpPr>
          <p:spPr>
            <a:xfrm>
              <a:off x="2073344" y="6027044"/>
              <a:ext cx="6571128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5.  Short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Excursion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Physics - </a:t>
              </a:r>
              <a:r>
                <a:rPr kumimoji="0" lang="de-DE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Informed</a:t>
              </a: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8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56A9D-16E7-4DBF-AF0D-2F679E6D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28856"/>
            <a:ext cx="11318400" cy="995280"/>
          </a:xfrm>
        </p:spPr>
        <p:txBody>
          <a:bodyPr/>
          <a:lstStyle/>
          <a:p>
            <a:r>
              <a:rPr lang="de-DE" sz="3200" dirty="0">
                <a:cs typeface="Calibri" panose="020F0502020204030204" pitchFamily="34" charset="0"/>
              </a:rPr>
              <a:t>ML </a:t>
            </a:r>
            <a:r>
              <a:rPr lang="de-DE" sz="3200" dirty="0" err="1">
                <a:cs typeface="Calibri" panose="020F0502020204030204" pitchFamily="34" charset="0"/>
              </a:rPr>
              <a:t>principle</a:t>
            </a:r>
            <a:r>
              <a:rPr lang="de-DE" sz="3200" dirty="0">
                <a:cs typeface="Calibri" panose="020F0502020204030204" pitchFamily="34" charset="0"/>
              </a:rPr>
              <a:t>: Data </a:t>
            </a:r>
            <a:r>
              <a:rPr lang="de-DE" sz="3200" dirty="0" err="1">
                <a:cs typeface="Calibri" panose="020F0502020204030204" pitchFamily="34" charset="0"/>
              </a:rPr>
              <a:t>driven</a:t>
            </a:r>
            <a:r>
              <a:rPr lang="de-DE" sz="3200" dirty="0">
                <a:cs typeface="Calibri" panose="020F0502020204030204" pitchFamily="34" charset="0"/>
              </a:rPr>
              <a:t> </a:t>
            </a:r>
            <a:r>
              <a:rPr lang="de-DE" sz="3200" dirty="0" err="1">
                <a:cs typeface="Calibri" panose="020F0502020204030204" pitchFamily="34" charset="0"/>
              </a:rPr>
              <a:t>knowledge</a:t>
            </a:r>
            <a:r>
              <a:rPr lang="de-DE" sz="3200" dirty="0">
                <a:cs typeface="Calibri" panose="020F0502020204030204" pitchFamily="34" charset="0"/>
              </a:rPr>
              <a:t> </a:t>
            </a:r>
            <a:r>
              <a:rPr lang="de-DE" sz="3200" dirty="0" err="1">
                <a:cs typeface="Calibri" panose="020F0502020204030204" pitchFamily="34" charset="0"/>
              </a:rPr>
              <a:t>discovery</a:t>
            </a:r>
            <a:endParaRPr lang="de-DE" sz="3200" dirty="0">
              <a:cs typeface="Calibri" panose="020F050202020403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FE6C63-A0B0-4BD7-92FF-D6E51B88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483" y="6420567"/>
            <a:ext cx="537600" cy="365125"/>
          </a:xfrm>
        </p:spPr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609585"/>
              <a:t>5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B9B74A7-C6C5-47CC-A791-993D94E4A6C1}"/>
              </a:ext>
            </a:extLst>
          </p:cNvPr>
          <p:cNvSpPr/>
          <p:nvPr/>
        </p:nvSpPr>
        <p:spPr>
          <a:xfrm>
            <a:off x="6439498" y="1716933"/>
            <a:ext cx="2134336" cy="9144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73BDF3D-4212-4A5C-8464-6E63E4F99B26}"/>
              </a:ext>
            </a:extLst>
          </p:cNvPr>
          <p:cNvSpPr/>
          <p:nvPr/>
        </p:nvSpPr>
        <p:spPr>
          <a:xfrm>
            <a:off x="1538899" y="1697017"/>
            <a:ext cx="1844039" cy="91440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344749F-53C5-43DF-A9B5-F2837DB9DD87}"/>
              </a:ext>
            </a:extLst>
          </p:cNvPr>
          <p:cNvSpPr/>
          <p:nvPr/>
        </p:nvSpPr>
        <p:spPr>
          <a:xfrm>
            <a:off x="3976643" y="1716933"/>
            <a:ext cx="184403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D98B31A-815A-4EE2-92B8-D11336B20F4F}"/>
              </a:ext>
            </a:extLst>
          </p:cNvPr>
          <p:cNvSpPr/>
          <p:nvPr/>
        </p:nvSpPr>
        <p:spPr>
          <a:xfrm>
            <a:off x="1306127" y="1428601"/>
            <a:ext cx="7512406" cy="144338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AE08C1CF-3B8E-4676-9DFD-CFF9BDDA04FC}"/>
              </a:ext>
            </a:extLst>
          </p:cNvPr>
          <p:cNvSpPr/>
          <p:nvPr/>
        </p:nvSpPr>
        <p:spPr>
          <a:xfrm>
            <a:off x="3382938" y="1931817"/>
            <a:ext cx="593705" cy="484632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4F94238-510A-4F0D-9C27-DDFFC1F71F9D}"/>
              </a:ext>
            </a:extLst>
          </p:cNvPr>
          <p:cNvSpPr/>
          <p:nvPr/>
        </p:nvSpPr>
        <p:spPr>
          <a:xfrm>
            <a:off x="5820682" y="1947441"/>
            <a:ext cx="619463" cy="484632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168043D-E36A-42D3-82D9-81C8153A460E}"/>
              </a:ext>
            </a:extLst>
          </p:cNvPr>
          <p:cNvGrpSpPr/>
          <p:nvPr/>
        </p:nvGrpSpPr>
        <p:grpSpPr>
          <a:xfrm>
            <a:off x="1108856" y="3056560"/>
            <a:ext cx="4645656" cy="3078818"/>
            <a:chOff x="1108856" y="3056560"/>
            <a:chExt cx="4645656" cy="307881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197592B-7C0F-4D21-BC3A-8318C3E3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774" y="3696910"/>
              <a:ext cx="1885126" cy="1885126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4C802675-DE5F-4BF4-876B-1CB63F895699}"/>
                </a:ext>
              </a:extLst>
            </p:cNvPr>
            <p:cNvSpPr/>
            <p:nvPr/>
          </p:nvSpPr>
          <p:spPr>
            <a:xfrm rot="2009919">
              <a:off x="3828680" y="3056560"/>
              <a:ext cx="484632" cy="978408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F1F9E3B-CE4C-4D3B-900D-16E9C4F8C7EE}"/>
                </a:ext>
              </a:extLst>
            </p:cNvPr>
            <p:cNvSpPr txBox="1"/>
            <p:nvPr/>
          </p:nvSpPr>
          <p:spPr>
            <a:xfrm>
              <a:off x="1108856" y="5735268"/>
              <a:ext cx="464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static</a:t>
              </a:r>
              <a:r>
                <a:rPr lang="de-DE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program</a:t>
              </a:r>
              <a:r>
                <a:rPr lang="de-DE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codes</a:t>
              </a:r>
              <a:endParaRPr lang="de-DE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A6C100CF-99B8-4B9E-854B-87E6C0E2780E}"/>
              </a:ext>
            </a:extLst>
          </p:cNvPr>
          <p:cNvGrpSpPr/>
          <p:nvPr/>
        </p:nvGrpSpPr>
        <p:grpSpPr>
          <a:xfrm>
            <a:off x="5604124" y="3044993"/>
            <a:ext cx="6576645" cy="3144356"/>
            <a:chOff x="5604124" y="3044993"/>
            <a:chExt cx="6576645" cy="31443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1B6C62C-A517-4536-971D-01F1E54E0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498" y="3534197"/>
              <a:ext cx="1537214" cy="1537214"/>
            </a:xfrm>
            <a:prstGeom prst="rect">
              <a:avLst/>
            </a:prstGeom>
          </p:spPr>
        </p:pic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5C793305-CD1D-4C58-B6E5-201C167860DD}"/>
                </a:ext>
              </a:extLst>
            </p:cNvPr>
            <p:cNvSpPr/>
            <p:nvPr/>
          </p:nvSpPr>
          <p:spPr>
            <a:xfrm rot="19271360">
              <a:off x="5604124" y="3044993"/>
              <a:ext cx="484632" cy="978408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ADE6915-1E58-4BD7-A83F-7545E34B8BF3}"/>
                </a:ext>
              </a:extLst>
            </p:cNvPr>
            <p:cNvSpPr txBox="1"/>
            <p:nvPr/>
          </p:nvSpPr>
          <p:spPr>
            <a:xfrm>
              <a:off x="6139200" y="5173686"/>
              <a:ext cx="6041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Machine</a:t>
              </a:r>
              <a:r>
                <a:rPr lang="de-DE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Learning</a:t>
              </a:r>
            </a:p>
            <a:p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program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modules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adjustable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elements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that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are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autonomously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tuned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a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  <a:r>
                <a:rPr lang="de-D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endParaRPr lang="de-DE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92AEEB88-6852-4FFF-A035-8FC631619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1210A43-4FEE-4D83-81D0-2A4F7A2E0DA9}"/>
              </a:ext>
            </a:extLst>
          </p:cNvPr>
          <p:cNvGrpSpPr/>
          <p:nvPr/>
        </p:nvGrpSpPr>
        <p:grpSpPr>
          <a:xfrm>
            <a:off x="7277100" y="3238500"/>
            <a:ext cx="4116644" cy="914400"/>
            <a:chOff x="7277100" y="3238500"/>
            <a:chExt cx="4116644" cy="9144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DAB19AE-681D-45DB-BAF8-F983A7C0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876" y="3279239"/>
              <a:ext cx="830868" cy="817992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33AE8DC-6210-41D8-824B-818E8F47C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100" y="3315546"/>
              <a:ext cx="1541433" cy="57722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47ACDAB-3AE6-49B1-9981-32251440855F}"/>
                </a:ext>
              </a:extLst>
            </p:cNvPr>
            <p:cNvCxnSpPr>
              <a:cxnSpLocks/>
            </p:cNvCxnSpPr>
            <p:nvPr/>
          </p:nvCxnSpPr>
          <p:spPr>
            <a:xfrm>
              <a:off x="7277100" y="4029075"/>
              <a:ext cx="1621367" cy="681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435280D-11E8-4984-9519-62319C22C835}"/>
                </a:ext>
              </a:extLst>
            </p:cNvPr>
            <p:cNvSpPr/>
            <p:nvPr/>
          </p:nvSpPr>
          <p:spPr>
            <a:xfrm>
              <a:off x="8573834" y="3238500"/>
              <a:ext cx="914400" cy="9144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023F5975-F0B3-436C-B0AF-5A9D5EAD899D}"/>
                </a:ext>
              </a:extLst>
            </p:cNvPr>
            <p:cNvCxnSpPr/>
            <p:nvPr/>
          </p:nvCxnSpPr>
          <p:spPr>
            <a:xfrm flipH="1">
              <a:off x="9736069" y="3695700"/>
              <a:ext cx="525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74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04017"/>
            <a:ext cx="11318400" cy="860073"/>
          </a:xfrm>
        </p:spPr>
        <p:txBody>
          <a:bodyPr/>
          <a:lstStyle/>
          <a:p>
            <a:r>
              <a:rPr lang="de-DE" dirty="0" err="1"/>
              <a:t>BAuA</a:t>
            </a:r>
            <a:r>
              <a:rPr lang="de-DE" dirty="0"/>
              <a:t>: AI Team in Dresden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50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839083" y="1313995"/>
            <a:ext cx="2073692" cy="1518871"/>
            <a:chOff x="1312557" y="1208054"/>
            <a:chExt cx="3640443" cy="2753113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739602" y="1208054"/>
              <a:ext cx="3213398" cy="2410436"/>
              <a:chOff x="3937627" y="2794099"/>
              <a:chExt cx="5029789" cy="3147547"/>
            </a:xfrm>
          </p:grpSpPr>
          <p:pic>
            <p:nvPicPr>
              <p:cNvPr id="20" name="Grafik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7590" y="2794099"/>
                <a:ext cx="3649826" cy="1824913"/>
              </a:xfrm>
              <a:prstGeom prst="rect">
                <a:avLst/>
              </a:prstGeom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7627" y="3798521"/>
                <a:ext cx="2143125" cy="2143125"/>
              </a:xfrm>
              <a:prstGeom prst="rect">
                <a:avLst/>
              </a:prstGeom>
            </p:spPr>
          </p:pic>
          <p:cxnSp>
            <p:nvCxnSpPr>
              <p:cNvPr id="22" name="Gerade Verbindung mit Pfeil 21"/>
              <p:cNvCxnSpPr/>
              <p:nvPr/>
            </p:nvCxnSpPr>
            <p:spPr bwMode="auto">
              <a:xfrm flipH="1">
                <a:off x="5361613" y="3922679"/>
                <a:ext cx="788630" cy="26962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Gerade Verbindung mit Pfeil 22"/>
              <p:cNvCxnSpPr/>
              <p:nvPr/>
            </p:nvCxnSpPr>
            <p:spPr bwMode="auto">
              <a:xfrm flipH="1">
                <a:off x="5673346" y="4119570"/>
                <a:ext cx="564949" cy="47610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Gerade Verbindung mit Pfeil 23"/>
              <p:cNvCxnSpPr/>
              <p:nvPr/>
            </p:nvCxnSpPr>
            <p:spPr bwMode="auto">
              <a:xfrm flipH="1">
                <a:off x="6005344" y="4316460"/>
                <a:ext cx="452134" cy="88419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Gerade Verbindung mit Pfeil 24"/>
              <p:cNvCxnSpPr/>
              <p:nvPr/>
            </p:nvCxnSpPr>
            <p:spPr bwMode="auto">
              <a:xfrm flipH="1">
                <a:off x="4966327" y="3706556"/>
                <a:ext cx="1039016" cy="14465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Ellipse 9"/>
            <p:cNvSpPr/>
            <p:nvPr/>
          </p:nvSpPr>
          <p:spPr>
            <a:xfrm>
              <a:off x="1415222" y="3064818"/>
              <a:ext cx="159900" cy="14388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Abgerundetes Rechteck 10"/>
            <p:cNvSpPr/>
            <p:nvPr/>
          </p:nvSpPr>
          <p:spPr>
            <a:xfrm rot="2080450">
              <a:off x="1521422" y="3321020"/>
              <a:ext cx="177800" cy="55563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" name="Abgerundetes Rechteck 11"/>
            <p:cNvSpPr/>
            <p:nvPr/>
          </p:nvSpPr>
          <p:spPr>
            <a:xfrm rot="20646629">
              <a:off x="1662969" y="3347132"/>
              <a:ext cx="131449" cy="5285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 rot="8595710">
              <a:off x="1312557" y="3323036"/>
              <a:ext cx="177800" cy="55563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 rot="5561889">
              <a:off x="1277365" y="3416044"/>
              <a:ext cx="131449" cy="5285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1419272" y="3275378"/>
              <a:ext cx="159300" cy="27744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Abgerundetes Rechteck 15"/>
            <p:cNvSpPr/>
            <p:nvPr/>
          </p:nvSpPr>
          <p:spPr>
            <a:xfrm rot="5400000">
              <a:off x="1367225" y="3648522"/>
              <a:ext cx="209096" cy="5429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Abgerundetes Rechteck 16"/>
            <p:cNvSpPr/>
            <p:nvPr/>
          </p:nvSpPr>
          <p:spPr>
            <a:xfrm rot="5400000">
              <a:off x="1442175" y="3649733"/>
              <a:ext cx="209095" cy="5429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Abgerundetes Rechteck 17"/>
            <p:cNvSpPr/>
            <p:nvPr/>
          </p:nvSpPr>
          <p:spPr>
            <a:xfrm rot="5856330">
              <a:off x="1356811" y="3829470"/>
              <a:ext cx="209096" cy="5429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Abgerundetes Rechteck 18"/>
            <p:cNvSpPr/>
            <p:nvPr/>
          </p:nvSpPr>
          <p:spPr>
            <a:xfrm rot="5856330">
              <a:off x="1436404" y="3816157"/>
              <a:ext cx="209096" cy="54297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de-DE" sz="24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2751842" y="1412391"/>
            <a:ext cx="938782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de-DE" sz="2133" b="1" dirty="0">
                <a:solidFill>
                  <a:srgbClr val="000000"/>
                </a:solidFill>
                <a:latin typeface="Arial"/>
              </a:rPr>
              <a:t>Challenge:</a:t>
            </a:r>
          </a:p>
          <a:p>
            <a:pPr defTabSz="609585"/>
            <a:r>
              <a:rPr lang="en-US" sz="2133" dirty="0">
                <a:solidFill>
                  <a:srgbClr val="000000"/>
                </a:solidFill>
                <a:latin typeface="Arial"/>
              </a:rPr>
              <a:t>Risk assessment of machines with AI in safety-relevant functions</a:t>
            </a:r>
            <a:endParaRPr lang="de-DE" sz="2133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Picture 1" descr="Computergenerierter Alternativtext: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36" y="3620595"/>
            <a:ext cx="600789" cy="7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/>
          <p:cNvSpPr txBox="1"/>
          <p:nvPr/>
        </p:nvSpPr>
        <p:spPr>
          <a:xfrm>
            <a:off x="5390486" y="3028404"/>
            <a:ext cx="21337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de-DE" sz="1867" b="1" dirty="0">
                <a:solidFill>
                  <a:srgbClr val="000000"/>
                </a:solidFill>
                <a:latin typeface="Arial"/>
              </a:rPr>
              <a:t>AI-Team Dresden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645400" y="3563977"/>
            <a:ext cx="1897553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de-DE" sz="1467" b="1" dirty="0" err="1">
                <a:solidFill>
                  <a:srgbClr val="000000"/>
                </a:solidFill>
                <a:latin typeface="Arial"/>
              </a:rPr>
              <a:t>S.Vock</a:t>
            </a:r>
            <a:r>
              <a:rPr lang="de-DE" sz="1467" b="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materials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scientist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team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leader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7920087" y="3501004"/>
            <a:ext cx="2745589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de-DE" sz="1467" b="1" dirty="0">
                <a:solidFill>
                  <a:srgbClr val="000000"/>
                </a:solidFill>
                <a:latin typeface="Arial"/>
              </a:rPr>
              <a:t>M.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b="1" dirty="0">
                <a:solidFill>
                  <a:srgbClr val="000000"/>
                </a:solidFill>
                <a:latin typeface="Arial"/>
              </a:rPr>
              <a:t>Alipour</a:t>
            </a: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PostDoc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mathematician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>
                <a:solidFill>
                  <a:srgbClr val="000000"/>
                </a:solidFill>
                <a:latin typeface="Arial"/>
              </a:rPr>
              <a:t>parental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leave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4346435" y="4789613"/>
            <a:ext cx="2198941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de-DE" sz="1467" b="1" dirty="0">
                <a:solidFill>
                  <a:srgbClr val="000000"/>
                </a:solidFill>
                <a:latin typeface="Arial"/>
              </a:rPr>
              <a:t>S. Musavishavazi</a:t>
            </a: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PhD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student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mathematician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since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september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2022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7426395" y="4783887"/>
            <a:ext cx="1569704" cy="122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de-DE" sz="1467" b="1" dirty="0">
                <a:solidFill>
                  <a:srgbClr val="000000"/>
                </a:solidFill>
                <a:latin typeface="Arial"/>
              </a:rPr>
              <a:t>S. Jacob</a:t>
            </a: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PhD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student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mathematician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since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April 2023</a:t>
            </a:r>
          </a:p>
          <a:p>
            <a:pPr algn="ctr" defTabSz="609585"/>
            <a:endParaRPr lang="de-DE" sz="1467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70" y="3625371"/>
            <a:ext cx="538455" cy="71794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25" y="4925541"/>
            <a:ext cx="640414" cy="853592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9317490" y="4868410"/>
            <a:ext cx="2747845" cy="9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 defTabSz="609585"/>
            <a:r>
              <a:rPr lang="de-DE" sz="1467" b="1" dirty="0">
                <a:solidFill>
                  <a:srgbClr val="000000"/>
                </a:solidFill>
                <a:latin typeface="Arial"/>
              </a:rPr>
              <a:t>F. </a:t>
            </a:r>
            <a:r>
              <a:rPr lang="de-DE" sz="1467" b="1" dirty="0" err="1">
                <a:solidFill>
                  <a:srgbClr val="000000"/>
                </a:solidFill>
                <a:latin typeface="Arial"/>
              </a:rPr>
              <a:t>Wolny</a:t>
            </a:r>
            <a:endParaRPr lang="de-DE" sz="1467" b="1" dirty="0">
              <a:solidFill>
                <a:srgbClr val="000000"/>
              </a:solidFill>
              <a:latin typeface="Arial"/>
            </a:endParaRPr>
          </a:p>
          <a:p>
            <a:pPr algn="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physicist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r" defTabSz="609585"/>
            <a:r>
              <a:rPr lang="de-DE" sz="1467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since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January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2023</a:t>
            </a:r>
          </a:p>
          <a:p>
            <a:pPr algn="ctr" defTabSz="609585"/>
            <a:endParaRPr lang="de-DE" sz="1467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6289795" y="3514873"/>
            <a:ext cx="1456919" cy="122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de-DE" sz="1467" b="1" dirty="0" err="1">
                <a:solidFill>
                  <a:srgbClr val="000000"/>
                </a:solidFill>
                <a:latin typeface="Arial"/>
              </a:rPr>
              <a:t>Weija</a:t>
            </a:r>
            <a:r>
              <a:rPr lang="de-DE" sz="1467" b="1" dirty="0">
                <a:solidFill>
                  <a:srgbClr val="000000"/>
                </a:solidFill>
                <a:latin typeface="Arial"/>
              </a:rPr>
              <a:t> Shao</a:t>
            </a: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PostDoc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informatics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ctr" defTabSz="609585"/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Oct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. 2023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864351" y="4937942"/>
            <a:ext cx="2621580" cy="9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 defTabSz="609585"/>
            <a:r>
              <a:rPr lang="de-DE" sz="1467" b="1" dirty="0" err="1">
                <a:solidFill>
                  <a:srgbClr val="000000"/>
                </a:solidFill>
                <a:latin typeface="Arial"/>
              </a:rPr>
              <a:t>G.Siedel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algn="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Mechanical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engineer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PhD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67" dirty="0" err="1">
                <a:solidFill>
                  <a:srgbClr val="000000"/>
                </a:solidFill>
                <a:latin typeface="Arial"/>
              </a:rPr>
              <a:t>student</a:t>
            </a:r>
            <a:endParaRPr lang="de-DE" sz="1467" dirty="0">
              <a:solidFill>
                <a:srgbClr val="000000"/>
              </a:solidFill>
              <a:latin typeface="Arial"/>
            </a:endParaRPr>
          </a:p>
          <a:p>
            <a:pPr algn="r" defTabSz="609585"/>
            <a:r>
              <a:rPr lang="de-DE" sz="1467" dirty="0" err="1">
                <a:solidFill>
                  <a:srgbClr val="000000"/>
                </a:solidFill>
                <a:latin typeface="Arial"/>
              </a:rPr>
              <a:t>since</a:t>
            </a:r>
            <a:r>
              <a:rPr lang="de-DE" sz="1467" dirty="0">
                <a:solidFill>
                  <a:srgbClr val="000000"/>
                </a:solidFill>
                <a:latin typeface="Arial"/>
              </a:rPr>
              <a:t> 2021</a:t>
            </a:r>
          </a:p>
        </p:txBody>
      </p:sp>
      <p:pic>
        <p:nvPicPr>
          <p:cNvPr id="29" name="Picture 2" descr="Computergenerierter Alternativtext: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2" y="4932824"/>
            <a:ext cx="640414" cy="8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44"/>
          <p:cNvSpPr/>
          <p:nvPr/>
        </p:nvSpPr>
        <p:spPr>
          <a:xfrm>
            <a:off x="2779285" y="2309982"/>
            <a:ext cx="788138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de-DE" sz="2133" b="1" dirty="0">
                <a:solidFill>
                  <a:srgbClr val="000000"/>
                </a:solidFill>
                <a:latin typeface="Arial"/>
              </a:rPr>
              <a:t>AI </a:t>
            </a:r>
            <a:r>
              <a:rPr lang="de-DE" sz="2133" b="1" dirty="0" err="1">
                <a:solidFill>
                  <a:srgbClr val="000000"/>
                </a:solidFill>
                <a:latin typeface="Arial"/>
              </a:rPr>
              <a:t>team</a:t>
            </a:r>
            <a:r>
              <a:rPr lang="de-DE" sz="2133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133" b="1" dirty="0" err="1">
                <a:solidFill>
                  <a:srgbClr val="000000"/>
                </a:solidFill>
                <a:latin typeface="Arial"/>
              </a:rPr>
              <a:t>since</a:t>
            </a:r>
            <a:r>
              <a:rPr lang="de-DE" sz="2133" b="1" dirty="0">
                <a:solidFill>
                  <a:srgbClr val="000000"/>
                </a:solidFill>
                <a:latin typeface="Arial"/>
              </a:rPr>
              <a:t> 2022 in Dresden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75" y="4978909"/>
            <a:ext cx="801533" cy="8002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67" y="4925540"/>
            <a:ext cx="581324" cy="8735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5D01F23B-52FA-453B-8F32-6CEBDC0A89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FE836FA-E76A-4828-A51E-05E0E90053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406" y="3563976"/>
            <a:ext cx="580774" cy="7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2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080F4E-454A-4C18-80C2-48CA7A7F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4FC526-DEA4-4770-86F7-9331FC9B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50" y="4002517"/>
            <a:ext cx="3776638" cy="7666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232A66-024C-44C4-9141-F75E7D00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99" y="2224413"/>
            <a:ext cx="1063835" cy="97264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0675D2A-0849-4D43-B4EB-8E4B1DABC160}"/>
              </a:ext>
            </a:extLst>
          </p:cNvPr>
          <p:cNvSpPr txBox="1"/>
          <p:nvPr/>
        </p:nvSpPr>
        <p:spPr>
          <a:xfrm>
            <a:off x="6777811" y="18056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Google </a:t>
            </a:r>
            <a:r>
              <a:rPr lang="de-DE" dirty="0" err="1"/>
              <a:t>colab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6CD0471-08E7-458B-A00D-E66014601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2" t="2302" r="4268" b="1313"/>
          <a:stretch/>
        </p:blipFill>
        <p:spPr>
          <a:xfrm>
            <a:off x="9425369" y="2166606"/>
            <a:ext cx="1309706" cy="9726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1E9FD4F-7971-421C-8968-509015923E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8" t="4163" b="1507"/>
          <a:stretch/>
        </p:blipFill>
        <p:spPr>
          <a:xfrm>
            <a:off x="865469" y="1993489"/>
            <a:ext cx="2357120" cy="11452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868FBB6-0357-4443-B74F-EE540180CB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39"/>
          <a:stretch/>
        </p:blipFill>
        <p:spPr>
          <a:xfrm>
            <a:off x="4076602" y="1904071"/>
            <a:ext cx="1215734" cy="141945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1BDCD7F-09AF-4B7C-97CA-C0AA75285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788" y="5104439"/>
            <a:ext cx="2362530" cy="8859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914071F-8533-4935-A68E-7B60739F2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0880C47-8AEC-4B25-9127-C8F2053E5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607" y="5155153"/>
            <a:ext cx="3105583" cy="8668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AD7FC82-55F5-44E4-B717-A386767A2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2024" y="5293284"/>
            <a:ext cx="1662345" cy="5906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80EFC3-AD8A-40FA-9EFA-E5DA352E9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5314" y="4002516"/>
            <a:ext cx="3313804" cy="7486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AF3F24D-B0CF-47BE-9C4C-F898A0FC35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3952" y="4002515"/>
            <a:ext cx="2405573" cy="74867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241ED6-EF30-4CBF-9068-C41C11EC2E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830" y="0"/>
            <a:ext cx="148610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6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916D9A4-6B0E-4ED6-A8E7-7D4A962F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 and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suggestions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0B93C-B4C3-4E93-841E-D27ADC2A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52</a:t>
            </a:fld>
            <a:endParaRPr lang="de-DE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8F342A8A-D2B7-4B14-9F87-B6F236084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21955"/>
              </p:ext>
            </p:extLst>
          </p:nvPr>
        </p:nvGraphicFramePr>
        <p:xfrm>
          <a:off x="316800" y="2270760"/>
          <a:ext cx="11660046" cy="458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4104">
                  <a:extLst>
                    <a:ext uri="{9D8B030D-6E8A-4147-A177-3AD203B41FA5}">
                      <a16:colId xmlns:a16="http://schemas.microsoft.com/office/drawing/2014/main" val="2220541692"/>
                    </a:ext>
                  </a:extLst>
                </a:gridCol>
                <a:gridCol w="3961196">
                  <a:extLst>
                    <a:ext uri="{9D8B030D-6E8A-4147-A177-3AD203B41FA5}">
                      <a16:colId xmlns:a16="http://schemas.microsoft.com/office/drawing/2014/main" val="553573875"/>
                    </a:ext>
                  </a:extLst>
                </a:gridCol>
                <a:gridCol w="1843056">
                  <a:extLst>
                    <a:ext uri="{9D8B030D-6E8A-4147-A177-3AD203B41FA5}">
                      <a16:colId xmlns:a16="http://schemas.microsoft.com/office/drawing/2014/main" val="3121129553"/>
                    </a:ext>
                  </a:extLst>
                </a:gridCol>
                <a:gridCol w="761062">
                  <a:extLst>
                    <a:ext uri="{9D8B030D-6E8A-4147-A177-3AD203B41FA5}">
                      <a16:colId xmlns:a16="http://schemas.microsoft.com/office/drawing/2014/main" val="718994339"/>
                    </a:ext>
                  </a:extLst>
                </a:gridCol>
                <a:gridCol w="3300628">
                  <a:extLst>
                    <a:ext uri="{9D8B030D-6E8A-4147-A177-3AD203B41FA5}">
                      <a16:colId xmlns:a16="http://schemas.microsoft.com/office/drawing/2014/main" val="3575281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Thomas </a:t>
                      </a:r>
                      <a:r>
                        <a:rPr lang="de-DE" sz="1800" dirty="0" err="1"/>
                        <a:t>Nield</a:t>
                      </a:r>
                      <a:endParaRPr lang="de-DE" sz="1800" dirty="0"/>
                    </a:p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i="1" dirty="0"/>
                        <a:t>Essential Math </a:t>
                      </a:r>
                      <a:r>
                        <a:rPr lang="de-DE" sz="1800" i="1" dirty="0" err="1"/>
                        <a:t>for</a:t>
                      </a:r>
                      <a:r>
                        <a:rPr lang="de-DE" sz="1800" i="1" dirty="0"/>
                        <a:t> Data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O‘Reilly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intro</a:t>
                      </a:r>
                      <a:r>
                        <a:rPr lang="de-DE" sz="1800" dirty="0"/>
                        <a:t> + </a:t>
                      </a:r>
                      <a:r>
                        <a:rPr lang="de-DE" sz="1800" dirty="0" err="1"/>
                        <a:t>python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intro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12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Kush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Varshney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i="1" dirty="0" err="1"/>
                        <a:t>Trustworthy</a:t>
                      </a:r>
                      <a:r>
                        <a:rPr lang="de-DE" sz="1800" i="1" dirty="0"/>
                        <a:t> </a:t>
                      </a:r>
                      <a:r>
                        <a:rPr lang="de-DE" sz="1800" i="1" dirty="0" err="1"/>
                        <a:t>Machine</a:t>
                      </a:r>
                      <a:r>
                        <a:rPr lang="de-DE" sz="1800" i="1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overview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methods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dependability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trustw</a:t>
                      </a:r>
                      <a:r>
                        <a:rPr lang="de-DE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6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/>
                        <a:t>Erdmann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i="1" dirty="0"/>
                        <a:t>Deep Learning in Physics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World Scientific 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Intro + </a:t>
                      </a:r>
                      <a:r>
                        <a:rPr lang="de-DE" sz="1800" dirty="0" err="1"/>
                        <a:t>special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physics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examples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3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Raschka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Mirjalili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i="1" dirty="0"/>
                        <a:t>Python </a:t>
                      </a:r>
                      <a:r>
                        <a:rPr lang="de-DE" sz="1800" i="1" dirty="0" err="1"/>
                        <a:t>Machine</a:t>
                      </a:r>
                      <a:r>
                        <a:rPr lang="de-DE" sz="1800" i="1" dirty="0"/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Packt&gt;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comprehensive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intro</a:t>
                      </a:r>
                      <a:r>
                        <a:rPr lang="de-DE" sz="1800" dirty="0"/>
                        <a:t> + </a:t>
                      </a:r>
                      <a:r>
                        <a:rPr lang="de-DE" sz="1800" dirty="0" err="1"/>
                        <a:t>advanced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topics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35705"/>
                  </a:ext>
                </a:extLst>
              </a:tr>
              <a:tr h="514943">
                <a:tc>
                  <a:txBody>
                    <a:bodyPr/>
                    <a:lstStyle/>
                    <a:p>
                      <a:r>
                        <a:rPr lang="de-DE" sz="1800" dirty="0"/>
                        <a:t>Huang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i="1" dirty="0" err="1"/>
                        <a:t>Machine</a:t>
                      </a:r>
                      <a:r>
                        <a:rPr lang="de-DE" sz="1800" i="1" dirty="0"/>
                        <a:t> Learning </a:t>
                      </a:r>
                      <a:r>
                        <a:rPr lang="de-DE" sz="1800" i="1" dirty="0" err="1"/>
                        <a:t>Safety</a:t>
                      </a:r>
                      <a:endParaRPr lang="de-DE" sz="1800" i="1" dirty="0"/>
                    </a:p>
                    <a:p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Springer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Overview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topics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safe</a:t>
                      </a:r>
                      <a:r>
                        <a:rPr lang="de-DE" sz="1800" dirty="0"/>
                        <a:t>/</a:t>
                      </a:r>
                      <a:r>
                        <a:rPr lang="de-DE" sz="1800" dirty="0" err="1"/>
                        <a:t>trustworth</a:t>
                      </a:r>
                      <a:r>
                        <a:rPr lang="de-DE" sz="1800" dirty="0"/>
                        <a:t>./</a:t>
                      </a:r>
                      <a:r>
                        <a:rPr lang="de-DE" sz="1800" dirty="0" err="1"/>
                        <a:t>dependable</a:t>
                      </a:r>
                      <a:r>
                        <a:rPr lang="de-DE" sz="1800" dirty="0"/>
                        <a:t>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5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6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7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74424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43EAC303-BAA2-49F5-8D38-DF090AE593A0}"/>
              </a:ext>
            </a:extLst>
          </p:cNvPr>
          <p:cNvSpPr txBox="1"/>
          <p:nvPr/>
        </p:nvSpPr>
        <p:spPr>
          <a:xfrm>
            <a:off x="5091953" y="142149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monographs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56669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916D9A4-6B0E-4ED6-A8E7-7D4A962F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 and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suggestions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0B93C-B4C3-4E93-841E-D27ADC2A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53</a:t>
            </a:fld>
            <a:endParaRPr lang="de-DE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8F342A8A-D2B7-4B14-9F87-B6F236084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53416"/>
              </p:ext>
            </p:extLst>
          </p:nvPr>
        </p:nvGraphicFramePr>
        <p:xfrm>
          <a:off x="436800" y="1882283"/>
          <a:ext cx="11318400" cy="5108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8400">
                  <a:extLst>
                    <a:ext uri="{9D8B030D-6E8A-4147-A177-3AD203B41FA5}">
                      <a16:colId xmlns:a16="http://schemas.microsoft.com/office/drawing/2014/main" val="2220541692"/>
                    </a:ext>
                  </a:extLst>
                </a:gridCol>
              </a:tblGrid>
              <a:tr h="548018">
                <a:tc>
                  <a:txBody>
                    <a:bodyPr/>
                    <a:lstStyle/>
                    <a:p>
                      <a:r>
                        <a:rPr lang="de-DE" sz="1800" dirty="0">
                          <a:hlinkClick r:id="rId3"/>
                        </a:rPr>
                        <a:t>https://towardsdatascience.com/physics-informed-neural-networks-pinns-an-intuitive-guide-fff138069563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124870"/>
                  </a:ext>
                </a:extLst>
              </a:tr>
              <a:tr h="583633">
                <a:tc>
                  <a:txBody>
                    <a:bodyPr/>
                    <a:lstStyle/>
                    <a:p>
                      <a:r>
                        <a:rPr lang="de-DE" sz="18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s</a:t>
                      </a:r>
                      <a:r>
                        <a:rPr lang="de-DE" sz="1800" dirty="0" err="1"/>
                        <a:t>hort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intro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35705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r>
                        <a:rPr lang="de-DE" sz="1800" dirty="0">
                          <a:hlinkClick r:id="rId4"/>
                        </a:rPr>
                        <a:t>https://deeplearningforphysicsresearchbook.github.io/deep-learning-physics/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56985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r>
                        <a:rPr lang="de-DE" sz="18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comprehensive</a:t>
                      </a:r>
                      <a:r>
                        <a:rPr lang="de-DE" sz="18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intro</a:t>
                      </a:r>
                      <a:r>
                        <a:rPr lang="de-DE" sz="18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de-DE" sz="1800" dirty="0">
                          <a:sym typeface="Wingdings" panose="05000000000000000000" pitchFamily="2" charset="2"/>
                        </a:rPr>
                        <a:t> ML and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examples</a:t>
                      </a:r>
                      <a:r>
                        <a:rPr lang="de-DE" sz="1800" dirty="0">
                          <a:sym typeface="Wingdings" panose="05000000000000000000" pitchFamily="2" charset="2"/>
                        </a:rPr>
                        <a:t> in </a:t>
                      </a:r>
                      <a:r>
                        <a:rPr lang="de-DE" sz="1800" dirty="0" err="1">
                          <a:sym typeface="Wingdings" panose="05000000000000000000" pitchFamily="2" charset="2"/>
                        </a:rPr>
                        <a:t>physics</a:t>
                      </a:r>
                      <a:r>
                        <a:rPr lang="de-DE" sz="1800" dirty="0">
                          <a:sym typeface="Wingdings" panose="05000000000000000000" pitchFamily="2" charset="2"/>
                        </a:rPr>
                        <a:t> +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excercises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solutions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python</a:t>
                      </a:r>
                      <a:r>
                        <a:rPr lang="de-DE" sz="1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67547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75613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r>
                        <a:rPr lang="de-DE" sz="1800" dirty="0">
                          <a:hlinkClick r:id="rId5"/>
                        </a:rPr>
                        <a:t>https://physicsbaseddeeplearning.org/intro.html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74424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r>
                        <a:rPr lang="de-DE" sz="18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sz="1800" dirty="0" err="1"/>
                        <a:t>Comprehensive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advanced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intro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deep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learning</a:t>
                      </a:r>
                      <a:r>
                        <a:rPr lang="de-DE" sz="1800" dirty="0"/>
                        <a:t> in </a:t>
                      </a:r>
                      <a:r>
                        <a:rPr lang="de-DE" sz="1800" dirty="0" err="1"/>
                        <a:t>context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physical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simulations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049371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3806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50027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56313"/>
                  </a:ext>
                </a:extLst>
              </a:tr>
              <a:tr h="441896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14954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77833F7-049D-404F-B336-11B505D7A16D}"/>
              </a:ext>
            </a:extLst>
          </p:cNvPr>
          <p:cNvSpPr txBox="1"/>
          <p:nvPr/>
        </p:nvSpPr>
        <p:spPr>
          <a:xfrm>
            <a:off x="5091953" y="142149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websites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2717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B49F2-0AA8-42D0-B618-A0A22DCE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references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A849EE-C86E-4AFA-9A6F-779516BB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14" y="4188970"/>
            <a:ext cx="1400370" cy="17718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ED48B2-5FCE-4E72-92C0-80A5A488F283}"/>
              </a:ext>
            </a:extLst>
          </p:cNvPr>
          <p:cNvSpPr txBox="1"/>
          <p:nvPr/>
        </p:nvSpPr>
        <p:spPr>
          <a:xfrm>
            <a:off x="7266076" y="197467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www.flaticon.com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8B4E1A-FA7F-4D5E-8E7F-A223A5701C65}"/>
              </a:ext>
            </a:extLst>
          </p:cNvPr>
          <p:cNvSpPr txBox="1"/>
          <p:nvPr/>
        </p:nvSpPr>
        <p:spPr>
          <a:xfrm>
            <a:off x="7266076" y="48833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5"/>
              </a:rPr>
              <a:t>https://chat.openai.com/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03B769-14C3-4F15-92D3-2EB9CE73C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91" y="1697811"/>
            <a:ext cx="2457793" cy="7144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EBFE9B-F418-42F2-B211-C59C2234F693}"/>
              </a:ext>
            </a:extLst>
          </p:cNvPr>
          <p:cNvSpPr txBox="1"/>
          <p:nvPr/>
        </p:nvSpPr>
        <p:spPr>
          <a:xfrm>
            <a:off x="1550126" y="187038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Icons </a:t>
            </a:r>
            <a:r>
              <a:rPr lang="de-DE" dirty="0" err="1">
                <a:solidFill>
                  <a:srgbClr val="0070C0"/>
                </a:solidFill>
              </a:rPr>
              <a:t>made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with</a:t>
            </a:r>
            <a:r>
              <a:rPr lang="de-DE" dirty="0">
                <a:solidFill>
                  <a:srgbClr val="0070C0"/>
                </a:solidFill>
              </a:rPr>
              <a:t>: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760DAD-1166-4F02-B4C0-BE2441114A10}"/>
              </a:ext>
            </a:extLst>
          </p:cNvPr>
          <p:cNvSpPr txBox="1"/>
          <p:nvPr/>
        </p:nvSpPr>
        <p:spPr>
          <a:xfrm>
            <a:off x="940526" y="4837163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Help </a:t>
            </a:r>
            <a:r>
              <a:rPr lang="de-DE" dirty="0" err="1">
                <a:solidFill>
                  <a:srgbClr val="0070C0"/>
                </a:solidFill>
              </a:rPr>
              <a:t>with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coding</a:t>
            </a:r>
            <a:r>
              <a:rPr lang="de-DE" dirty="0">
                <a:solidFill>
                  <a:srgbClr val="0070C0"/>
                </a:solidFill>
              </a:rPr>
              <a:t> and </a:t>
            </a:r>
            <a:r>
              <a:rPr lang="de-DE" dirty="0" err="1">
                <a:solidFill>
                  <a:srgbClr val="0070C0"/>
                </a:solidFill>
              </a:rPr>
              <a:t>commenting</a:t>
            </a:r>
            <a:r>
              <a:rPr lang="de-DE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126985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384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D20C9-DA9F-4808-956B-2E11A547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– Basic Workflow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8138D0-9794-4BF7-BEF4-1FD39AC7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56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2E8186C-1545-437C-B252-03FF48015E7E}"/>
              </a:ext>
            </a:extLst>
          </p:cNvPr>
          <p:cNvSpPr/>
          <p:nvPr/>
        </p:nvSpPr>
        <p:spPr>
          <a:xfrm>
            <a:off x="3979331" y="1549081"/>
            <a:ext cx="1591733" cy="4995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99ED2F7-10F0-4F9B-872B-92383E1125EB}"/>
              </a:ext>
            </a:extLst>
          </p:cNvPr>
          <p:cNvSpPr/>
          <p:nvPr/>
        </p:nvSpPr>
        <p:spPr>
          <a:xfrm>
            <a:off x="3894664" y="2153184"/>
            <a:ext cx="1761068" cy="4995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Training Data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8158363-2F0D-4272-8B8B-7CA17D109EBD}"/>
              </a:ext>
            </a:extLst>
          </p:cNvPr>
          <p:cNvGrpSpPr/>
          <p:nvPr/>
        </p:nvGrpSpPr>
        <p:grpSpPr>
          <a:xfrm>
            <a:off x="4580897" y="2652717"/>
            <a:ext cx="2674601" cy="1858487"/>
            <a:chOff x="4580897" y="2652717"/>
            <a:chExt cx="2674601" cy="18584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96E47C4-4E9D-4662-8668-AFC4076EA01D}"/>
                </a:ext>
              </a:extLst>
            </p:cNvPr>
            <p:cNvSpPr/>
            <p:nvPr/>
          </p:nvSpPr>
          <p:spPr>
            <a:xfrm>
              <a:off x="4580897" y="3538555"/>
              <a:ext cx="2674601" cy="9726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Machine</a:t>
              </a:r>
              <a:r>
                <a:rPr lang="de-DE" dirty="0">
                  <a:solidFill>
                    <a:schemeClr val="tx1"/>
                  </a:solidFill>
                </a:rPr>
                <a:t> Learning </a:t>
              </a:r>
              <a:r>
                <a:rPr lang="de-DE" dirty="0" err="1">
                  <a:solidFill>
                    <a:schemeClr val="tx1"/>
                  </a:solidFill>
                </a:rPr>
                <a:t>Algorithm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C8BEF867-ABA3-419B-80E3-7E4088CB5778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rot="16200000" flipH="1">
              <a:off x="4903780" y="2524136"/>
              <a:ext cx="885837" cy="11430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1D1208A-8C07-4E12-ACCB-E5480BAB0CA0}"/>
              </a:ext>
            </a:extLst>
          </p:cNvPr>
          <p:cNvGrpSpPr/>
          <p:nvPr/>
        </p:nvGrpSpPr>
        <p:grpSpPr>
          <a:xfrm>
            <a:off x="2015065" y="5261715"/>
            <a:ext cx="2760133" cy="499534"/>
            <a:chOff x="1989664" y="5153089"/>
            <a:chExt cx="2760133" cy="499534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7427AEEB-32C4-4531-9193-713702122B08}"/>
                </a:ext>
              </a:extLst>
            </p:cNvPr>
            <p:cNvSpPr/>
            <p:nvPr/>
          </p:nvSpPr>
          <p:spPr>
            <a:xfrm>
              <a:off x="1989664" y="5153089"/>
              <a:ext cx="1761068" cy="4995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New Data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A1E204A-4FA9-4424-9CCC-0C7DCDE47CBB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3750732" y="5397041"/>
              <a:ext cx="999065" cy="5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ED59CD9-59EB-494E-B273-5C2FB1C2F61B}"/>
              </a:ext>
            </a:extLst>
          </p:cNvPr>
          <p:cNvGrpSpPr/>
          <p:nvPr/>
        </p:nvGrpSpPr>
        <p:grpSpPr>
          <a:xfrm>
            <a:off x="7122431" y="5255899"/>
            <a:ext cx="3500973" cy="499535"/>
            <a:chOff x="7097030" y="5147273"/>
            <a:chExt cx="3500973" cy="499535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AC9D130A-0020-4926-A0B4-2D9216785528}"/>
                </a:ext>
              </a:extLst>
            </p:cNvPr>
            <p:cNvSpPr/>
            <p:nvPr/>
          </p:nvSpPr>
          <p:spPr>
            <a:xfrm>
              <a:off x="8252735" y="5147273"/>
              <a:ext cx="2345268" cy="499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1774CD64-2E46-4A64-90A9-371027D7EBDC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097030" y="5397041"/>
              <a:ext cx="1155705" cy="58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A39389BF-7DA7-4CF1-B6E1-2F9B0B5E7FBE}"/>
              </a:ext>
            </a:extLst>
          </p:cNvPr>
          <p:cNvGrpSpPr/>
          <p:nvPr/>
        </p:nvGrpSpPr>
        <p:grpSpPr>
          <a:xfrm>
            <a:off x="4775198" y="4619830"/>
            <a:ext cx="2345268" cy="1135604"/>
            <a:chOff x="4749797" y="4511204"/>
            <a:chExt cx="2345268" cy="1135604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80B8A8D-9602-4A28-A206-C2E59EB34B3D}"/>
                </a:ext>
              </a:extLst>
            </p:cNvPr>
            <p:cNvSpPr/>
            <p:nvPr/>
          </p:nvSpPr>
          <p:spPr>
            <a:xfrm>
              <a:off x="4749797" y="5147273"/>
              <a:ext cx="2345268" cy="499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Predictive</a:t>
              </a:r>
              <a:r>
                <a:rPr lang="de-DE" dirty="0">
                  <a:solidFill>
                    <a:schemeClr val="tx1"/>
                  </a:solidFill>
                </a:rPr>
                <a:t> Model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B3FF19A-75D2-4641-8F9D-878BE0F3199F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5918198" y="4511204"/>
              <a:ext cx="4233" cy="6360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CC3A379D-77EF-4B8F-B1F1-AAD583CF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8255428-20C4-4849-83E7-564D1E1A10EB}"/>
              </a:ext>
            </a:extLst>
          </p:cNvPr>
          <p:cNvGrpSpPr/>
          <p:nvPr/>
        </p:nvGrpSpPr>
        <p:grpSpPr>
          <a:xfrm>
            <a:off x="5938092" y="1403054"/>
            <a:ext cx="4776184" cy="2308324"/>
            <a:chOff x="7194143" y="1519094"/>
            <a:chExt cx="4776184" cy="2308324"/>
          </a:xfrm>
        </p:grpSpPr>
        <p:sp>
          <p:nvSpPr>
            <p:cNvPr id="4" name="Pfeil: nach rechts 3">
              <a:extLst>
                <a:ext uri="{FF2B5EF4-FFF2-40B4-BE49-F238E27FC236}">
                  <a16:creationId xmlns:a16="http://schemas.microsoft.com/office/drawing/2014/main" id="{F4464EED-1875-4EB6-8B6A-FFC48B35C1DE}"/>
                </a:ext>
              </a:extLst>
            </p:cNvPr>
            <p:cNvSpPr/>
            <p:nvPr/>
          </p:nvSpPr>
          <p:spPr>
            <a:xfrm rot="10800000">
              <a:off x="7194143" y="165907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07B91FA-6EBB-45FD-A21A-FB10226198DA}"/>
                </a:ext>
              </a:extLst>
            </p:cNvPr>
            <p:cNvSpPr txBox="1"/>
            <p:nvPr/>
          </p:nvSpPr>
          <p:spPr>
            <a:xfrm>
              <a:off x="8724372" y="1519094"/>
              <a:ext cx="324595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alternative </a:t>
              </a:r>
              <a:r>
                <a:rPr lang="de-DE" dirty="0" err="1"/>
                <a:t>evaluation</a:t>
              </a:r>
              <a:r>
                <a:rPr lang="de-DE" dirty="0"/>
                <a:t> </a:t>
              </a:r>
              <a:r>
                <a:rPr lang="de-DE" dirty="0" err="1"/>
                <a:t>methods</a:t>
              </a:r>
              <a:r>
                <a:rPr lang="de-DE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simulations</a:t>
              </a:r>
              <a:r>
                <a:rPr lang="de-DE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manually</a:t>
              </a:r>
              <a:r>
                <a:rPr lang="de-DE" dirty="0"/>
                <a:t> </a:t>
              </a:r>
              <a:r>
                <a:rPr lang="de-DE" dirty="0" err="1"/>
                <a:t>with</a:t>
              </a:r>
              <a:r>
                <a:rPr lang="de-DE" dirty="0"/>
                <a:t> expert </a:t>
              </a:r>
              <a:r>
                <a:rPr lang="de-DE" dirty="0" err="1"/>
                <a:t>knowledge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additional </a:t>
              </a:r>
              <a:r>
                <a:rPr lang="de-DE" dirty="0" err="1"/>
                <a:t>measurements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classical</a:t>
              </a:r>
              <a:r>
                <a:rPr lang="de-DE" dirty="0"/>
                <a:t> </a:t>
              </a:r>
              <a:r>
                <a:rPr lang="de-DE" dirty="0" err="1"/>
                <a:t>algorithms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 …</a:t>
              </a:r>
            </a:p>
          </p:txBody>
        </p:sp>
      </p:grp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4F9E04D-8655-4E2B-8E4E-999736F0A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8000" y="6465858"/>
            <a:ext cx="6232200" cy="385200"/>
          </a:xfrm>
        </p:spPr>
        <p:txBody>
          <a:bodyPr/>
          <a:lstStyle/>
          <a:p>
            <a:r>
              <a:rPr lang="de-DE" sz="1600" b="0" dirty="0" err="1"/>
              <a:t>Raschka</a:t>
            </a:r>
            <a:r>
              <a:rPr lang="de-DE" sz="1600" b="0" dirty="0"/>
              <a:t>, </a:t>
            </a:r>
            <a:r>
              <a:rPr lang="de-DE" sz="1600" b="0" dirty="0" err="1"/>
              <a:t>Mirjalili</a:t>
            </a:r>
            <a:r>
              <a:rPr lang="de-DE" sz="1600" b="0" i="1" dirty="0"/>
              <a:t>, Python </a:t>
            </a:r>
            <a:r>
              <a:rPr lang="de-DE" sz="1600" b="0" i="1" dirty="0" err="1"/>
              <a:t>Machine</a:t>
            </a:r>
            <a:r>
              <a:rPr lang="de-DE" sz="1600" b="0" i="1" dirty="0"/>
              <a:t> Learning, </a:t>
            </a:r>
            <a:r>
              <a:rPr lang="de-DE" sz="1600" b="0" dirty="0"/>
              <a:t>Packt </a:t>
            </a:r>
            <a:r>
              <a:rPr lang="de-DE" sz="16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481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65E033-AE2E-468C-98F6-A3E18386BB9D}"/>
              </a:ext>
            </a:extLst>
          </p:cNvPr>
          <p:cNvGrpSpPr/>
          <p:nvPr/>
        </p:nvGrpSpPr>
        <p:grpSpPr>
          <a:xfrm>
            <a:off x="193169" y="2435196"/>
            <a:ext cx="11998831" cy="2758789"/>
            <a:chOff x="-673959" y="3441700"/>
            <a:chExt cx="13840592" cy="233480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A515EDA-7E98-444F-9AE7-1685871E0854}"/>
                </a:ext>
              </a:extLst>
            </p:cNvPr>
            <p:cNvSpPr/>
            <p:nvPr/>
          </p:nvSpPr>
          <p:spPr>
            <a:xfrm>
              <a:off x="-387644" y="3441700"/>
              <a:ext cx="2440111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tabular</a:t>
              </a:r>
              <a:endParaRPr lang="de-DE" sz="20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FC9B59E-0092-4727-A178-0F3F161CA15C}"/>
                </a:ext>
              </a:extLst>
            </p:cNvPr>
            <p:cNvSpPr/>
            <p:nvPr/>
          </p:nvSpPr>
          <p:spPr>
            <a:xfrm>
              <a:off x="2611092" y="3441700"/>
              <a:ext cx="2440111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graphs</a:t>
              </a:r>
              <a:endParaRPr lang="de-DE" sz="2000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76186CF-66A5-4DA9-8CCA-5894B3FF58CA}"/>
                </a:ext>
              </a:extLst>
            </p:cNvPr>
            <p:cNvSpPr/>
            <p:nvPr/>
          </p:nvSpPr>
          <p:spPr>
            <a:xfrm>
              <a:off x="6031255" y="3441700"/>
              <a:ext cx="2440111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signals</a:t>
              </a:r>
              <a:endParaRPr lang="de-DE" sz="2000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BB8E157-0F54-47D3-882C-8D7E6C5A102C}"/>
                </a:ext>
              </a:extLst>
            </p:cNvPr>
            <p:cNvSpPr/>
            <p:nvPr/>
          </p:nvSpPr>
          <p:spPr>
            <a:xfrm>
              <a:off x="9801540" y="3441700"/>
              <a:ext cx="2440111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/>
                <a:t>sequences</a:t>
              </a:r>
              <a:endParaRPr lang="de-DE" sz="2000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550047C-DF6E-4BF1-96E9-D17782A19776}"/>
                </a:ext>
              </a:extLst>
            </p:cNvPr>
            <p:cNvSpPr/>
            <p:nvPr/>
          </p:nvSpPr>
          <p:spPr>
            <a:xfrm>
              <a:off x="-673959" y="4940869"/>
              <a:ext cx="928504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Static</a:t>
              </a:r>
            </a:p>
            <a:p>
              <a:pPr algn="ctr"/>
              <a:r>
                <a:rPr lang="de-DE" sz="1600" dirty="0" err="1"/>
                <a:t>tabular</a:t>
              </a:r>
              <a:r>
                <a:rPr lang="de-DE" sz="1600" dirty="0"/>
                <a:t> </a:t>
              </a:r>
              <a:r>
                <a:rPr lang="de-DE" sz="1600" dirty="0" err="1"/>
                <a:t>data</a:t>
              </a:r>
              <a:endParaRPr lang="de-DE" sz="1600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9F152FD-42D5-4925-B4C0-D1E4B7B23363}"/>
                </a:ext>
              </a:extLst>
            </p:cNvPr>
            <p:cNvSpPr/>
            <p:nvPr/>
          </p:nvSpPr>
          <p:spPr>
            <a:xfrm>
              <a:off x="350881" y="4940868"/>
              <a:ext cx="856877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Time</a:t>
              </a:r>
            </a:p>
            <a:p>
              <a:pPr algn="ctr"/>
              <a:r>
                <a:rPr lang="de-DE" sz="1600" dirty="0" err="1"/>
                <a:t>series</a:t>
              </a:r>
              <a:endParaRPr lang="de-DE" sz="1600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24A1643-D853-4609-8EBC-BE1A0D5C5A34}"/>
                </a:ext>
              </a:extLst>
            </p:cNvPr>
            <p:cNvSpPr/>
            <p:nvPr/>
          </p:nvSpPr>
          <p:spPr>
            <a:xfrm>
              <a:off x="1309406" y="4940867"/>
              <a:ext cx="1046204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Event </a:t>
              </a:r>
              <a:r>
                <a:rPr lang="de-DE" sz="1600" dirty="0" err="1"/>
                <a:t>streams</a:t>
              </a:r>
              <a:endParaRPr lang="de-DE" sz="1600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3F3F379-EA7A-406F-93C3-A05E59C717E0}"/>
                </a:ext>
              </a:extLst>
            </p:cNvPr>
            <p:cNvSpPr/>
            <p:nvPr/>
          </p:nvSpPr>
          <p:spPr>
            <a:xfrm>
              <a:off x="2657867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social</a:t>
              </a:r>
            </a:p>
            <a:p>
              <a:pPr algn="ctr"/>
              <a:r>
                <a:rPr lang="de-DE" sz="1400" dirty="0" err="1"/>
                <a:t>networks</a:t>
              </a:r>
              <a:endParaRPr lang="de-DE" sz="1400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DA1FB85-FD70-4AB1-9868-1D1A8AF74E22}"/>
                </a:ext>
              </a:extLst>
            </p:cNvPr>
            <p:cNvSpPr/>
            <p:nvPr/>
          </p:nvSpPr>
          <p:spPr>
            <a:xfrm>
              <a:off x="3959688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physical</a:t>
              </a:r>
              <a:r>
                <a:rPr lang="de-DE" sz="1400" dirty="0"/>
                <a:t> </a:t>
              </a:r>
              <a:r>
                <a:rPr lang="de-DE" sz="1400" dirty="0" err="1"/>
                <a:t>networks</a:t>
              </a:r>
              <a:endParaRPr lang="de-DE" sz="1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19255B3-1D71-4255-A04B-F2507376D763}"/>
                </a:ext>
              </a:extLst>
            </p:cNvPr>
            <p:cNvSpPr/>
            <p:nvPr/>
          </p:nvSpPr>
          <p:spPr>
            <a:xfrm>
              <a:off x="5337868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images</a:t>
              </a:r>
              <a:endParaRPr lang="de-DE" sz="1400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245A04F-E3E8-418B-9523-9A646EFB214B}"/>
                </a:ext>
              </a:extLst>
            </p:cNvPr>
            <p:cNvSpPr/>
            <p:nvPr/>
          </p:nvSpPr>
          <p:spPr>
            <a:xfrm>
              <a:off x="6639689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audio</a:t>
              </a:r>
              <a:endParaRPr lang="de-DE" sz="1400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E11A322-D5A5-47CC-BB52-AF9D46FF8E50}"/>
                </a:ext>
              </a:extLst>
            </p:cNvPr>
            <p:cNvSpPr/>
            <p:nvPr/>
          </p:nvSpPr>
          <p:spPr>
            <a:xfrm>
              <a:off x="7941510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video</a:t>
              </a: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CCB0CB9-F9A4-4A2C-9D33-15A2A6BC5F44}"/>
                </a:ext>
              </a:extLst>
            </p:cNvPr>
            <p:cNvSpPr/>
            <p:nvPr/>
          </p:nvSpPr>
          <p:spPr>
            <a:xfrm>
              <a:off x="9389168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Natural </a:t>
              </a:r>
              <a:r>
                <a:rPr lang="de-DE" sz="1400" dirty="0" err="1"/>
                <a:t>language</a:t>
              </a:r>
              <a:endParaRPr lang="de-DE" sz="14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C075B34-3832-4BF9-9620-E76CA5731AA9}"/>
                </a:ext>
              </a:extLst>
            </p:cNvPr>
            <p:cNvSpPr/>
            <p:nvPr/>
          </p:nvSpPr>
          <p:spPr>
            <a:xfrm>
              <a:off x="10690989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Bio-</a:t>
              </a:r>
              <a:br>
                <a:rPr lang="de-DE" sz="1400" dirty="0"/>
              </a:br>
              <a:r>
                <a:rPr lang="de-DE" sz="1400" dirty="0" err="1"/>
                <a:t>logical</a:t>
              </a:r>
              <a:r>
                <a:rPr lang="de-DE" sz="1400" dirty="0"/>
                <a:t> se-</a:t>
              </a:r>
              <a:r>
                <a:rPr lang="de-DE" sz="1400" dirty="0" err="1"/>
                <a:t>quences</a:t>
              </a:r>
              <a:endParaRPr lang="de-DE" sz="14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A2CCAB0-50B3-4599-BB78-5282A16D2C22}"/>
                </a:ext>
              </a:extLst>
            </p:cNvPr>
            <p:cNvSpPr/>
            <p:nvPr/>
          </p:nvSpPr>
          <p:spPr>
            <a:xfrm>
              <a:off x="11992810" y="4940866"/>
              <a:ext cx="1173823" cy="835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Software source code</a:t>
              </a: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3C3FC6C8-2794-4688-8AC9-552D928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8EB38E19-1DFE-44DE-82E6-62897EFB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54297B9A-DF33-440A-9F4F-B0668825F3DE}" type="slidenum">
              <a:rPr lang="de-DE" smtClean="0"/>
              <a:t>57</a:t>
            </a:fld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06E654B-8C79-471C-AA4D-0C7AFB012D31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595643" y="3515646"/>
            <a:ext cx="903445" cy="690959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3003B33-1FD5-46F4-B5B7-499D93BD2CB3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1453061" y="3515646"/>
            <a:ext cx="46027" cy="690958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704096E-748B-4CE3-A8FF-6F7EB325C72D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1499088" y="3515646"/>
            <a:ext cx="867014" cy="690957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5150020-1B2D-4BF2-B4EA-DC1FC4A1184C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3590442" y="3515646"/>
            <a:ext cx="508342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CDACA14-CB48-4D6E-AAFA-4BBA462D6D4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4098784" y="3515646"/>
            <a:ext cx="620247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3ADBF944-58B4-4558-B4C4-F258DAAB5431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7063827" y="3515646"/>
            <a:ext cx="1107167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A793650-18BC-48E7-A413-6C188E3C8066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7042405" y="3515646"/>
            <a:ext cx="21422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E3FE51B-3C27-4AC7-9D54-46B9BF9F031D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5913817" y="3515646"/>
            <a:ext cx="1150010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F84496-3161-4BB1-9BCB-A17AC4003ED5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>
            <a:off x="10332402" y="3515646"/>
            <a:ext cx="1350787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D87BBDA-A26B-47B3-A87F-C0D155D1F8CC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325931" y="3515646"/>
            <a:ext cx="228670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B433178F-78AC-4E04-8625-542F2E31B368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9426012" y="3515646"/>
            <a:ext cx="894526" cy="69095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C4EBA279-F5CF-426C-9DF1-65328C51EB48}"/>
              </a:ext>
            </a:extLst>
          </p:cNvPr>
          <p:cNvSpPr txBox="1"/>
          <p:nvPr/>
        </p:nvSpPr>
        <p:spPr>
          <a:xfrm>
            <a:off x="2442571" y="6421285"/>
            <a:ext cx="6832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7F7F7F"/>
                </a:solidFill>
              </a:rPr>
              <a:t>Varsheney</a:t>
            </a:r>
            <a:r>
              <a:rPr lang="de-DE" sz="1600" dirty="0">
                <a:solidFill>
                  <a:srgbClr val="7F7F7F"/>
                </a:solidFill>
              </a:rPr>
              <a:t>, </a:t>
            </a:r>
            <a:r>
              <a:rPr lang="de-DE" sz="1600" dirty="0" err="1">
                <a:solidFill>
                  <a:srgbClr val="7F7F7F"/>
                </a:solidFill>
              </a:rPr>
              <a:t>Trustworthy</a:t>
            </a:r>
            <a:r>
              <a:rPr lang="de-DE" sz="1600" dirty="0">
                <a:solidFill>
                  <a:srgbClr val="7F7F7F"/>
                </a:solidFill>
              </a:rPr>
              <a:t> </a:t>
            </a:r>
            <a:r>
              <a:rPr lang="de-DE" sz="1600" dirty="0" err="1">
                <a:solidFill>
                  <a:srgbClr val="7F7F7F"/>
                </a:solidFill>
              </a:rPr>
              <a:t>Machine</a:t>
            </a:r>
            <a:r>
              <a:rPr lang="de-DE" sz="1600" dirty="0">
                <a:solidFill>
                  <a:srgbClr val="7F7F7F"/>
                </a:solidFill>
              </a:rPr>
              <a:t> Learning, </a:t>
            </a:r>
            <a:r>
              <a:rPr lang="de-DE" sz="1600" dirty="0" err="1">
                <a:solidFill>
                  <a:srgbClr val="7F7F7F"/>
                </a:solidFill>
              </a:rPr>
              <a:t>independently</a:t>
            </a:r>
            <a:r>
              <a:rPr lang="de-DE" sz="1600" dirty="0">
                <a:solidFill>
                  <a:srgbClr val="7F7F7F"/>
                </a:solidFill>
              </a:rPr>
              <a:t> </a:t>
            </a:r>
            <a:r>
              <a:rPr lang="de-DE" sz="1600" dirty="0" err="1">
                <a:solidFill>
                  <a:srgbClr val="7F7F7F"/>
                </a:solidFill>
              </a:rPr>
              <a:t>published</a:t>
            </a:r>
            <a:r>
              <a:rPr lang="de-DE" sz="1600" dirty="0">
                <a:solidFill>
                  <a:srgbClr val="7F7F7F"/>
                </a:solidFill>
              </a:rPr>
              <a:t> 2022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24F9E72E-9416-47F4-8F21-E2714C14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8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C37B3-5D2F-44B2-93FF-6554C5F3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17434"/>
            <a:ext cx="11318400" cy="927176"/>
          </a:xfrm>
        </p:spPr>
        <p:txBody>
          <a:bodyPr/>
          <a:lstStyle/>
          <a:p>
            <a:r>
              <a:rPr lang="de-DE" sz="2800" dirty="0"/>
              <a:t>Data and </a:t>
            </a:r>
            <a:r>
              <a:rPr lang="de-DE" sz="2800" dirty="0" err="1"/>
              <a:t>tasks</a:t>
            </a:r>
            <a:r>
              <a:rPr lang="de-DE" sz="2800" dirty="0"/>
              <a:t> in </a:t>
            </a:r>
            <a:r>
              <a:rPr lang="de-DE" sz="2800" dirty="0" err="1"/>
              <a:t>physics</a:t>
            </a:r>
            <a:r>
              <a:rPr lang="de-DE" sz="2800" dirty="0"/>
              <a:t> </a:t>
            </a:r>
            <a:r>
              <a:rPr lang="de-DE" sz="2800" dirty="0" err="1"/>
              <a:t>research</a:t>
            </a:r>
            <a:r>
              <a:rPr lang="de-DE" sz="2800" dirty="0"/>
              <a:t>: STM </a:t>
            </a:r>
            <a:r>
              <a:rPr lang="de-DE" sz="2800" dirty="0" err="1"/>
              <a:t>image</a:t>
            </a:r>
            <a:r>
              <a:rPr lang="de-DE" sz="2800" dirty="0"/>
              <a:t> </a:t>
            </a:r>
            <a:r>
              <a:rPr lang="de-DE" sz="2800" dirty="0" err="1"/>
              <a:t>classification</a:t>
            </a:r>
            <a:endParaRPr lang="de-DE" sz="2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783671-466A-44BE-8DA0-BACE7620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11" y="1763708"/>
            <a:ext cx="5420346" cy="38613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35B5FD-A3CB-4F62-9B9D-52A01B8FD2AD}"/>
              </a:ext>
            </a:extLst>
          </p:cNvPr>
          <p:cNvSpPr txBox="1"/>
          <p:nvPr/>
        </p:nvSpPr>
        <p:spPr>
          <a:xfrm>
            <a:off x="1073470" y="1363598"/>
            <a:ext cx="107577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 err="1">
                <a:solidFill>
                  <a:srgbClr val="7F7F7F"/>
                </a:solidFill>
                <a:latin typeface="DejaVuSans"/>
              </a:rPr>
              <a:t>Carleo</a:t>
            </a:r>
            <a:r>
              <a:rPr lang="en-US" sz="2000" b="0" i="0" u="none" strike="noStrike" baseline="0" dirty="0">
                <a:solidFill>
                  <a:srgbClr val="7F7F7F"/>
                </a:solidFill>
                <a:latin typeface="DejaVuSans"/>
              </a:rPr>
              <a:t> et al., </a:t>
            </a:r>
            <a:r>
              <a:rPr lang="en-US" sz="2000" b="0" i="1" u="none" strike="noStrike" baseline="0" dirty="0">
                <a:solidFill>
                  <a:srgbClr val="7F7F7F"/>
                </a:solidFill>
                <a:latin typeface="DejaVuSans"/>
              </a:rPr>
              <a:t>Machine learning and the physical sciences</a:t>
            </a:r>
            <a:r>
              <a:rPr lang="en-US" sz="2000" b="0" i="0" u="none" strike="noStrike" baseline="0" dirty="0">
                <a:solidFill>
                  <a:srgbClr val="7F7F7F"/>
                </a:solidFill>
                <a:latin typeface="DejaVuSans"/>
              </a:rPr>
              <a:t>,</a:t>
            </a:r>
            <a:r>
              <a:rPr lang="de-DE" sz="2000" b="0" i="0" u="none" strike="noStrike" baseline="0" dirty="0">
                <a:solidFill>
                  <a:srgbClr val="7F7F7F"/>
                </a:solidFill>
                <a:latin typeface="DejaVuSans"/>
              </a:rPr>
              <a:t>10.1103/RevModPhys.91.045002,</a:t>
            </a:r>
            <a:r>
              <a:rPr lang="de-DE" sz="2000" b="1" i="0" u="none" strike="noStrike" baseline="0" dirty="0">
                <a:solidFill>
                  <a:srgbClr val="7F7F7F"/>
                </a:solidFill>
                <a:latin typeface="DejaVuSans"/>
              </a:rPr>
              <a:t>2019</a:t>
            </a:r>
            <a:endParaRPr lang="de-DE" sz="2000" b="1" dirty="0">
              <a:solidFill>
                <a:srgbClr val="7F7F7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4C4976-182A-47A9-882D-AFDA14C68E58}"/>
              </a:ext>
            </a:extLst>
          </p:cNvPr>
          <p:cNvSpPr txBox="1"/>
          <p:nvPr/>
        </p:nvSpPr>
        <p:spPr>
          <a:xfrm>
            <a:off x="7578949" y="2530574"/>
            <a:ext cx="423757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STM </a:t>
            </a:r>
            <a:r>
              <a:rPr lang="de-DE" dirty="0" err="1">
                <a:solidFill>
                  <a:srgbClr val="0070C0"/>
                </a:solidFill>
              </a:rPr>
              <a:t>images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superconductors</a:t>
            </a:r>
            <a:endParaRPr lang="de-DE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Task: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classification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according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to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distinct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types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spatial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modulations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6A909EBC-008A-425E-A7C2-87CD10BA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54297B9A-DF33-440A-9F4F-B0668825F3DE}" type="slidenum">
              <a:rPr lang="de-DE" smtClean="0"/>
              <a:t>58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5C09F12-56CA-4386-B34B-C41158B9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5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7D18ADE-9970-43F6-82B8-67704790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51486"/>
            <a:ext cx="11318400" cy="859073"/>
          </a:xfrm>
        </p:spPr>
        <p:txBody>
          <a:bodyPr/>
          <a:lstStyle/>
          <a:p>
            <a:r>
              <a:rPr lang="de-DE" sz="2400" dirty="0"/>
              <a:t>Data and </a:t>
            </a:r>
            <a:r>
              <a:rPr lang="de-DE" sz="2400" dirty="0" err="1"/>
              <a:t>tasks</a:t>
            </a:r>
            <a:r>
              <a:rPr lang="de-DE" sz="2400" dirty="0"/>
              <a:t> in </a:t>
            </a:r>
            <a:r>
              <a:rPr lang="de-DE" sz="2400" dirty="0" err="1"/>
              <a:t>physics</a:t>
            </a:r>
            <a:r>
              <a:rPr lang="de-DE" sz="2400" dirty="0"/>
              <a:t> </a:t>
            </a:r>
            <a:r>
              <a:rPr lang="de-DE" sz="2400" dirty="0" err="1"/>
              <a:t>research</a:t>
            </a:r>
            <a:r>
              <a:rPr lang="de-DE" sz="2400" dirty="0"/>
              <a:t>: </a:t>
            </a:r>
            <a:r>
              <a:rPr lang="de-DE" sz="2400" dirty="0" err="1"/>
              <a:t>Predicting</a:t>
            </a:r>
            <a:r>
              <a:rPr lang="de-DE" sz="2400" dirty="0"/>
              <a:t> </a:t>
            </a:r>
            <a:r>
              <a:rPr lang="de-DE" sz="2400" dirty="0" err="1"/>
              <a:t>T</a:t>
            </a:r>
            <a:r>
              <a:rPr lang="de-DE" sz="2400" baseline="-25000" dirty="0" err="1"/>
              <a:t>cr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superconductors</a:t>
            </a:r>
            <a:endParaRPr lang="de-DE" sz="2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0E4DC-1EDE-49BC-BC78-B6423634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59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D71F182-33CD-487C-B9FF-0DAF88D1277E}"/>
              </a:ext>
            </a:extLst>
          </p:cNvPr>
          <p:cNvSpPr txBox="1">
            <a:spLocks/>
          </p:cNvSpPr>
          <p:nvPr/>
        </p:nvSpPr>
        <p:spPr>
          <a:xfrm>
            <a:off x="480000" y="1393921"/>
            <a:ext cx="11579267" cy="1914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 sz="1733" b="1" i="0" kern="1200" spc="67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tabLst>
                <a:tab pos="958827" algn="l"/>
              </a:tabLst>
              <a:defRPr sz="2667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Symbol" charset="2"/>
              <a:buNone/>
              <a:tabLst>
                <a:tab pos="1073124" algn="l"/>
              </a:tabLst>
              <a:defRPr sz="2400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 spc="67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Symbol" charset="2"/>
              <a:buNone/>
              <a:defRPr sz="2133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/>
              <a:t>Chen, Chi, et al. "A critical review of machine learning of energy materials." </a:t>
            </a:r>
            <a:r>
              <a:rPr lang="en-US" sz="1600" b="0" i="1" dirty="0"/>
              <a:t>Advanced Energy Materials</a:t>
            </a:r>
            <a:r>
              <a:rPr lang="en-US" sz="1600" b="0" dirty="0"/>
              <a:t> 10.8 </a:t>
            </a:r>
            <a:r>
              <a:rPr lang="en-US" sz="1600" dirty="0"/>
              <a:t>2020</a:t>
            </a:r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372DEE-BE9B-4A37-ADFD-4E5A8DE4A2B3}"/>
              </a:ext>
            </a:extLst>
          </p:cNvPr>
          <p:cNvSpPr txBox="1"/>
          <p:nvPr/>
        </p:nvSpPr>
        <p:spPr>
          <a:xfrm>
            <a:off x="7092187" y="1803989"/>
            <a:ext cx="42375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material </a:t>
            </a:r>
            <a:r>
              <a:rPr lang="de-DE" dirty="0" err="1">
                <a:solidFill>
                  <a:srgbClr val="0070C0"/>
                </a:solidFill>
              </a:rPr>
              <a:t>data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bases</a:t>
            </a:r>
            <a:r>
              <a:rPr lang="de-DE" dirty="0">
                <a:solidFill>
                  <a:srgbClr val="0070C0"/>
                </a:solidFill>
              </a:rPr>
              <a:t> (e.g. </a:t>
            </a:r>
            <a:r>
              <a:rPr lang="de-DE" dirty="0" err="1">
                <a:solidFill>
                  <a:srgbClr val="0070C0"/>
                </a:solidFill>
              </a:rPr>
              <a:t>SuperCon</a:t>
            </a:r>
            <a:r>
              <a:rPr lang="de-DE" dirty="0">
                <a:solidFill>
                  <a:srgbClr val="0070C0"/>
                </a:solidFill>
              </a:rPr>
              <a:t>) </a:t>
            </a:r>
            <a:r>
              <a:rPr lang="de-DE" dirty="0" err="1">
                <a:solidFill>
                  <a:srgbClr val="0070C0"/>
                </a:solidFill>
              </a:rPr>
              <a:t>extended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by</a:t>
            </a:r>
            <a:r>
              <a:rPr lang="de-DE" dirty="0">
                <a:solidFill>
                  <a:srgbClr val="0070C0"/>
                </a:solidFill>
              </a:rPr>
              <a:t> non-</a:t>
            </a:r>
            <a:r>
              <a:rPr lang="de-DE" dirty="0" err="1">
                <a:solidFill>
                  <a:srgbClr val="0070C0"/>
                </a:solidFill>
              </a:rPr>
              <a:t>superconducting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materials</a:t>
            </a:r>
            <a:endParaRPr lang="de-DE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 and </a:t>
            </a:r>
            <a:r>
              <a:rPr lang="de-DE" dirty="0" err="1">
                <a:solidFill>
                  <a:srgbClr val="0070C0"/>
                </a:solidFill>
              </a:rPr>
              <a:t>structural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information</a:t>
            </a:r>
            <a:r>
              <a:rPr lang="de-DE" dirty="0">
                <a:solidFill>
                  <a:srgbClr val="0070C0"/>
                </a:solidFill>
              </a:rPr>
              <a:t> (</a:t>
            </a:r>
            <a:r>
              <a:rPr lang="de-DE" dirty="0" err="1">
                <a:solidFill>
                  <a:srgbClr val="0070C0"/>
                </a:solidFill>
              </a:rPr>
              <a:t>lattice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parameters</a:t>
            </a:r>
            <a:r>
              <a:rPr lang="de-DE" dirty="0">
                <a:solidFill>
                  <a:srgbClr val="0070C0"/>
                </a:solidFill>
              </a:rPr>
              <a:t>, band </a:t>
            </a:r>
            <a:r>
              <a:rPr lang="de-DE" dirty="0" err="1">
                <a:solidFill>
                  <a:srgbClr val="0070C0"/>
                </a:solidFill>
              </a:rPr>
              <a:t>structure</a:t>
            </a:r>
            <a:r>
              <a:rPr lang="de-DE" dirty="0">
                <a:solidFill>
                  <a:srgbClr val="0070C0"/>
                </a:solidFill>
              </a:rPr>
              <a:t>,…)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Task: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predicting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</a:t>
            </a:r>
            <a:r>
              <a:rPr lang="de-DE" baseline="-25000" dirty="0" err="1">
                <a:solidFill>
                  <a:srgbClr val="0070C0"/>
                </a:solidFill>
              </a:rPr>
              <a:t>cr</a:t>
            </a:r>
            <a:endParaRPr lang="de-DE" baseline="-25000" dirty="0">
              <a:solidFill>
                <a:srgbClr val="0070C0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4A2009-760D-4EDA-B7A7-9D467D2CD94C}"/>
              </a:ext>
            </a:extLst>
          </p:cNvPr>
          <p:cNvGrpSpPr/>
          <p:nvPr/>
        </p:nvGrpSpPr>
        <p:grpSpPr>
          <a:xfrm>
            <a:off x="955200" y="1821376"/>
            <a:ext cx="4237577" cy="3990490"/>
            <a:chOff x="955200" y="1615636"/>
            <a:chExt cx="3963309" cy="375446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88B801A-0952-4B53-AFF9-8E20330CD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165" y="1615636"/>
              <a:ext cx="3772344" cy="3754464"/>
            </a:xfrm>
            <a:prstGeom prst="rect">
              <a:avLst/>
            </a:prstGeom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CF7A360-7109-48D2-84E7-5B9B3C430449}"/>
                </a:ext>
              </a:extLst>
            </p:cNvPr>
            <p:cNvSpPr/>
            <p:nvPr/>
          </p:nvSpPr>
          <p:spPr>
            <a:xfrm>
              <a:off x="955200" y="1615636"/>
              <a:ext cx="413886" cy="38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FDAFE2-979C-48C3-AD57-247413A891C6}"/>
              </a:ext>
            </a:extLst>
          </p:cNvPr>
          <p:cNvGrpSpPr/>
          <p:nvPr/>
        </p:nvGrpSpPr>
        <p:grpSpPr>
          <a:xfrm>
            <a:off x="0" y="5811866"/>
            <a:ext cx="8721090" cy="366031"/>
            <a:chOff x="440280" y="5526959"/>
            <a:chExt cx="6301199" cy="19143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EB79A28-1295-4966-A65E-4BFE612D1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847" y="5526960"/>
              <a:ext cx="6161632" cy="191429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C03C789-C6B2-4D8D-A705-4FD840E6FF30}"/>
                </a:ext>
              </a:extLst>
            </p:cNvPr>
            <p:cNvSpPr/>
            <p:nvPr/>
          </p:nvSpPr>
          <p:spPr>
            <a:xfrm>
              <a:off x="440280" y="5526959"/>
              <a:ext cx="279133" cy="19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208E5E7E-4149-4CD2-B703-53138D871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BB4DA-12D8-4209-AFCE-87A5960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paradigms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226088-2032-4C4C-96C4-90318064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8000" y="6465858"/>
            <a:ext cx="6232200" cy="385200"/>
          </a:xfrm>
        </p:spPr>
        <p:txBody>
          <a:bodyPr/>
          <a:lstStyle/>
          <a:p>
            <a:r>
              <a:rPr lang="de-DE" sz="1600" b="0" dirty="0" err="1"/>
              <a:t>Raschka</a:t>
            </a:r>
            <a:r>
              <a:rPr lang="de-DE" sz="1600" b="0" dirty="0"/>
              <a:t>, </a:t>
            </a:r>
            <a:r>
              <a:rPr lang="de-DE" sz="1600" b="0" dirty="0" err="1"/>
              <a:t>Mirjalili</a:t>
            </a:r>
            <a:r>
              <a:rPr lang="de-DE" sz="1600" b="0" i="1" dirty="0"/>
              <a:t>, Python </a:t>
            </a:r>
            <a:r>
              <a:rPr lang="de-DE" sz="1600" b="0" i="1" dirty="0" err="1"/>
              <a:t>Machine</a:t>
            </a:r>
            <a:r>
              <a:rPr lang="de-DE" sz="1600" b="0" i="1" dirty="0"/>
              <a:t> Learning, </a:t>
            </a:r>
            <a:r>
              <a:rPr lang="de-DE" sz="1600" b="0" dirty="0"/>
              <a:t>Packt </a:t>
            </a:r>
            <a:r>
              <a:rPr lang="de-DE" sz="1600" dirty="0"/>
              <a:t>2019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9F82EA-E631-4AAF-B606-B627992F5D1B}"/>
              </a:ext>
            </a:extLst>
          </p:cNvPr>
          <p:cNvSpPr/>
          <p:nvPr/>
        </p:nvSpPr>
        <p:spPr>
          <a:xfrm>
            <a:off x="1700010" y="1764405"/>
            <a:ext cx="2228045" cy="7359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5972D6-01F1-482B-B1ED-381E5B7F509E}"/>
              </a:ext>
            </a:extLst>
          </p:cNvPr>
          <p:cNvSpPr/>
          <p:nvPr/>
        </p:nvSpPr>
        <p:spPr>
          <a:xfrm>
            <a:off x="3928052" y="1505384"/>
            <a:ext cx="4620863" cy="13414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Labeled</a:t>
            </a:r>
            <a:r>
              <a:rPr lang="de-DE" dirty="0">
                <a:solidFill>
                  <a:schemeClr val="accent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Direct</a:t>
            </a:r>
            <a:r>
              <a:rPr lang="de-DE" dirty="0">
                <a:solidFill>
                  <a:schemeClr val="accent1"/>
                </a:solidFill>
              </a:rPr>
              <a:t>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Predict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outcome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A8E50-867C-491C-9C37-BF4AA23D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13" name="Foliennummernplatzhalter 2">
            <a:extLst>
              <a:ext uri="{FF2B5EF4-FFF2-40B4-BE49-F238E27FC236}">
                <a16:creationId xmlns:a16="http://schemas.microsoft.com/office/drawing/2014/main" id="{97DA5878-91AD-45C1-BF38-475EF46A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483" y="6420567"/>
            <a:ext cx="537600" cy="365125"/>
          </a:xfrm>
        </p:spPr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609585"/>
              <a:t>6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590026C-ECBD-4209-BBF3-5B371397A80F}"/>
              </a:ext>
            </a:extLst>
          </p:cNvPr>
          <p:cNvGrpSpPr/>
          <p:nvPr/>
        </p:nvGrpSpPr>
        <p:grpSpPr>
          <a:xfrm>
            <a:off x="1700007" y="3083986"/>
            <a:ext cx="10184265" cy="1341440"/>
            <a:chOff x="1700007" y="3083986"/>
            <a:chExt cx="10184265" cy="13414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73A06E8-33C0-4D47-A375-61EA379395E9}"/>
                </a:ext>
              </a:extLst>
            </p:cNvPr>
            <p:cNvSpPr/>
            <p:nvPr/>
          </p:nvSpPr>
          <p:spPr>
            <a:xfrm>
              <a:off x="1700007" y="3425679"/>
              <a:ext cx="2228045" cy="7359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Unsupervised</a:t>
              </a:r>
              <a:r>
                <a:rPr lang="de-DE" dirty="0"/>
                <a:t> Learning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DA9D6D3-139D-4D97-A2F3-C7159E44035A}"/>
                </a:ext>
              </a:extLst>
            </p:cNvPr>
            <p:cNvSpPr/>
            <p:nvPr/>
          </p:nvSpPr>
          <p:spPr>
            <a:xfrm>
              <a:off x="3928051" y="3083986"/>
              <a:ext cx="4620863" cy="1341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accent1"/>
                  </a:solidFill>
                </a:rPr>
                <a:t>No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labels</a:t>
              </a:r>
              <a:endParaRPr lang="de-DE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accent1"/>
                  </a:solidFill>
                </a:rPr>
                <a:t>No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feedback</a:t>
              </a:r>
              <a:endParaRPr lang="de-DE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accent1"/>
                  </a:solidFill>
                </a:rPr>
                <a:t>Find </a:t>
              </a:r>
              <a:r>
                <a:rPr lang="de-DE" dirty="0" err="1">
                  <a:solidFill>
                    <a:schemeClr val="accent1"/>
                  </a:solidFill>
                </a:rPr>
                <a:t>hidden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structure</a:t>
              </a:r>
              <a:r>
                <a:rPr lang="de-DE" dirty="0">
                  <a:solidFill>
                    <a:schemeClr val="accent1"/>
                  </a:solidFill>
                </a:rPr>
                <a:t> in </a:t>
              </a:r>
              <a:r>
                <a:rPr lang="de-DE" dirty="0" err="1">
                  <a:solidFill>
                    <a:schemeClr val="accent1"/>
                  </a:solidFill>
                </a:rPr>
                <a:t>data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A6C76D6-9962-4029-ACAF-12F978A31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8377" y="3209313"/>
              <a:ext cx="3035895" cy="1090786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32D81E1-9753-4A88-AB76-41669AC52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44725" y="1505384"/>
            <a:ext cx="1321599" cy="132159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C4D7388-2E5A-4E56-A4DC-2D8D846ACC8A}"/>
              </a:ext>
            </a:extLst>
          </p:cNvPr>
          <p:cNvGrpSpPr/>
          <p:nvPr/>
        </p:nvGrpSpPr>
        <p:grpSpPr>
          <a:xfrm>
            <a:off x="1700006" y="4480936"/>
            <a:ext cx="10234632" cy="1495894"/>
            <a:chOff x="1700006" y="4480936"/>
            <a:chExt cx="10234632" cy="1495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7C9EE03-95B9-40A9-94F7-12E4785816F4}"/>
                </a:ext>
              </a:extLst>
            </p:cNvPr>
            <p:cNvSpPr/>
            <p:nvPr/>
          </p:nvSpPr>
          <p:spPr>
            <a:xfrm>
              <a:off x="1700006" y="4997184"/>
              <a:ext cx="2228045" cy="7359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Reinforcement Learning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1D7FA43-1A74-4202-9B69-3FE415052A4C}"/>
                </a:ext>
              </a:extLst>
            </p:cNvPr>
            <p:cNvSpPr/>
            <p:nvPr/>
          </p:nvSpPr>
          <p:spPr>
            <a:xfrm>
              <a:off x="3928052" y="4635390"/>
              <a:ext cx="4620863" cy="134144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accent1"/>
                  </a:solidFill>
                </a:rPr>
                <a:t>Decision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process</a:t>
              </a:r>
              <a:endParaRPr lang="de-DE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accent1"/>
                  </a:solidFill>
                </a:rPr>
                <a:t>Reward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system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accent1"/>
                  </a:solidFill>
                </a:rPr>
                <a:t>Learn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series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of</a:t>
              </a:r>
              <a:r>
                <a:rPr lang="de-DE" dirty="0">
                  <a:solidFill>
                    <a:schemeClr val="accent1"/>
                  </a:solidFill>
                </a:rPr>
                <a:t> </a:t>
              </a:r>
              <a:r>
                <a:rPr lang="de-DE" dirty="0" err="1">
                  <a:solidFill>
                    <a:schemeClr val="accent1"/>
                  </a:solidFill>
                </a:rPr>
                <a:t>actions</a:t>
              </a:r>
              <a:endParaRPr lang="de-DE" dirty="0">
                <a:solidFill>
                  <a:schemeClr val="accent1"/>
                </a:solidFill>
              </a:endParaRP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C4B6CA6-6BF3-4FA1-A20A-0624CA0BBF86}"/>
                </a:ext>
              </a:extLst>
            </p:cNvPr>
            <p:cNvSpPr/>
            <p:nvPr/>
          </p:nvSpPr>
          <p:spPr>
            <a:xfrm>
              <a:off x="8810782" y="5502262"/>
              <a:ext cx="1081062" cy="3389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err="1">
                  <a:solidFill>
                    <a:schemeClr val="tx1"/>
                  </a:solidFill>
                </a:rPr>
                <a:t>agent</a:t>
              </a:r>
              <a:endParaRPr lang="de-DE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12A63A63-3DAD-4988-ADC3-068E4FBC567C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rot="10800000" flipV="1">
              <a:off x="9351313" y="4969550"/>
              <a:ext cx="911754" cy="53271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BAF8752E-6EF5-4A19-BAB5-16F6164A7E4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50114" y="4753784"/>
              <a:ext cx="1273216" cy="748477"/>
            </a:xfrm>
            <a:prstGeom prst="bentConnector3">
              <a:avLst>
                <a:gd name="adj1" fmla="val 10020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Verbinder: gewinkelt 24">
              <a:extLst>
                <a:ext uri="{FF2B5EF4-FFF2-40B4-BE49-F238E27FC236}">
                  <a16:creationId xmlns:a16="http://schemas.microsoft.com/office/drawing/2014/main" id="{33B7DABB-3471-4B03-870B-EDF24506B417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9863543" y="5111015"/>
              <a:ext cx="1230491" cy="648494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8517895-4C44-4713-95FB-75A03A0FA205}"/>
                </a:ext>
              </a:extLst>
            </p:cNvPr>
            <p:cNvSpPr/>
            <p:nvPr/>
          </p:nvSpPr>
          <p:spPr>
            <a:xfrm>
              <a:off x="10253429" y="4635390"/>
              <a:ext cx="1681209" cy="47562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err="1"/>
                <a:t>environment</a:t>
              </a:r>
              <a:endParaRPr lang="de-DE" sz="1600" b="1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CAC42B4-F95A-45E4-9DAD-69AFB859C4C9}"/>
                </a:ext>
              </a:extLst>
            </p:cNvPr>
            <p:cNvSpPr txBox="1"/>
            <p:nvPr/>
          </p:nvSpPr>
          <p:spPr>
            <a:xfrm>
              <a:off x="11094033" y="5306110"/>
              <a:ext cx="683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rgbClr val="0070C0"/>
                  </a:solidFill>
                </a:rPr>
                <a:t>Action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B57ADA85-3FB1-431D-8C94-F4C23996162C}"/>
                </a:ext>
              </a:extLst>
            </p:cNvPr>
            <p:cNvSpPr txBox="1"/>
            <p:nvPr/>
          </p:nvSpPr>
          <p:spPr>
            <a:xfrm>
              <a:off x="9295739" y="4480936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0070C0"/>
                  </a:solidFill>
                </a:rPr>
                <a:t>Reward</a:t>
              </a:r>
              <a:endParaRPr lang="de-DE" sz="1400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F2CE119-2DF4-4212-9CF2-E54DB06D9FC6}"/>
                </a:ext>
              </a:extLst>
            </p:cNvPr>
            <p:cNvSpPr txBox="1"/>
            <p:nvPr/>
          </p:nvSpPr>
          <p:spPr>
            <a:xfrm>
              <a:off x="9394264" y="4959070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solidFill>
                    <a:srgbClr val="0070C0"/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9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36CAA5-366F-4D0E-8D7E-EAED4724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heart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E2E5A-96DD-4719-82D5-3F51FBFF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60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3F10F8-C649-4A84-8501-6424CF282099}"/>
              </a:ext>
            </a:extLst>
          </p:cNvPr>
          <p:cNvSpPr txBox="1"/>
          <p:nvPr/>
        </p:nvSpPr>
        <p:spPr>
          <a:xfrm>
            <a:off x="1579200" y="1916751"/>
            <a:ext cx="932710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Machine</a:t>
            </a:r>
            <a:r>
              <a:rPr lang="de-DE" sz="2000" b="1" dirty="0"/>
              <a:t> Learning </a:t>
            </a:r>
            <a:r>
              <a:rPr lang="de-DE" sz="2000" b="1" dirty="0" err="1"/>
              <a:t>is</a:t>
            </a:r>
            <a:r>
              <a:rPr lang="de-DE" sz="2000" b="1" dirty="0"/>
              <a:t> Fitting a Regression</a:t>
            </a:r>
          </a:p>
          <a:p>
            <a:endParaRPr lang="de-DE" sz="2000" dirty="0"/>
          </a:p>
          <a:p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heart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„</a:t>
            </a:r>
            <a:r>
              <a:rPr lang="de-DE" sz="2400" dirty="0" err="1"/>
              <a:t>training</a:t>
            </a:r>
            <a:r>
              <a:rPr lang="de-DE" sz="2400" dirty="0"/>
              <a:t>“ a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.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provide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and an </a:t>
            </a:r>
            <a:r>
              <a:rPr lang="de-DE" sz="2400" dirty="0" err="1"/>
              <a:t>objective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sum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squares</a:t>
            </a:r>
            <a:r>
              <a:rPr lang="de-DE" sz="2400" dirty="0"/>
              <a:t>) and </a:t>
            </a:r>
            <a:r>
              <a:rPr lang="de-DE" sz="2400" dirty="0" err="1"/>
              <a:t>it</a:t>
            </a:r>
            <a:r>
              <a:rPr lang="de-DE" sz="2400" dirty="0"/>
              <a:t> will find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right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 and </a:t>
            </a:r>
            <a:r>
              <a:rPr lang="de-DE" sz="2400" b="1" dirty="0"/>
              <a:t>b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fullfill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objective</a:t>
            </a:r>
            <a:r>
              <a:rPr lang="de-DE" sz="2400" dirty="0"/>
              <a:t>. So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„</a:t>
            </a:r>
            <a:r>
              <a:rPr lang="de-DE" sz="2400" dirty="0" err="1"/>
              <a:t>train</a:t>
            </a:r>
            <a:r>
              <a:rPr lang="de-DE" sz="2400" dirty="0"/>
              <a:t>“ a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really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minimizing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FA30C6-C973-46D4-A154-455FB6D2EBBB}"/>
              </a:ext>
            </a:extLst>
          </p:cNvPr>
          <p:cNvSpPr txBox="1"/>
          <p:nvPr/>
        </p:nvSpPr>
        <p:spPr>
          <a:xfrm>
            <a:off x="2626109" y="1383929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Thomas </a:t>
            </a:r>
            <a:r>
              <a:rPr lang="de-DE" dirty="0" err="1"/>
              <a:t>Nield</a:t>
            </a:r>
            <a:r>
              <a:rPr lang="de-DE" dirty="0"/>
              <a:t>, </a:t>
            </a:r>
            <a:r>
              <a:rPr lang="de-DE" i="1" dirty="0"/>
              <a:t>Basic Math </a:t>
            </a:r>
            <a:r>
              <a:rPr lang="de-DE" i="1" dirty="0" err="1"/>
              <a:t>for</a:t>
            </a:r>
            <a:r>
              <a:rPr lang="de-DE" i="1" dirty="0"/>
              <a:t> Data Science</a:t>
            </a:r>
            <a:r>
              <a:rPr lang="de-DE" dirty="0"/>
              <a:t>, O‘Reilly </a:t>
            </a:r>
            <a:r>
              <a:rPr lang="de-DE" b="1" dirty="0"/>
              <a:t>2022</a:t>
            </a:r>
            <a:r>
              <a:rPr lang="de-DE" dirty="0"/>
              <a:t>, p. 157</a:t>
            </a:r>
          </a:p>
          <a:p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0A1996-7783-42F6-949E-9A94F255D1CB}"/>
              </a:ext>
            </a:extLst>
          </p:cNvPr>
          <p:cNvGrpSpPr/>
          <p:nvPr/>
        </p:nvGrpSpPr>
        <p:grpSpPr>
          <a:xfrm>
            <a:off x="2863948" y="5509110"/>
            <a:ext cx="6000674" cy="1192715"/>
            <a:chOff x="2863948" y="5509110"/>
            <a:chExt cx="6000674" cy="1192715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89BD4E3-F9C3-4E86-9456-2C101EBDECD9}"/>
                </a:ext>
              </a:extLst>
            </p:cNvPr>
            <p:cNvSpPr txBox="1"/>
            <p:nvPr/>
          </p:nvSpPr>
          <p:spPr>
            <a:xfrm>
              <a:off x="3620879" y="5509110"/>
              <a:ext cx="5243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Content </a:t>
              </a:r>
              <a:r>
                <a:rPr lang="de-DE" dirty="0" err="1">
                  <a:solidFill>
                    <a:srgbClr val="0070C0"/>
                  </a:solidFill>
                </a:rPr>
                <a:t>of</a:t>
              </a:r>
              <a:r>
                <a:rPr lang="de-DE" dirty="0">
                  <a:solidFill>
                    <a:srgbClr val="0070C0"/>
                  </a:solidFill>
                </a:rPr>
                <a:t> 3rd </a:t>
              </a:r>
              <a:r>
                <a:rPr lang="de-DE" dirty="0" err="1">
                  <a:solidFill>
                    <a:srgbClr val="0070C0"/>
                  </a:solidFill>
                </a:rPr>
                <a:t>part</a:t>
              </a:r>
              <a:r>
                <a:rPr lang="de-DE" dirty="0">
                  <a:solidFill>
                    <a:srgbClr val="0070C0"/>
                  </a:solidFill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0070C0"/>
                  </a:solidFill>
                </a:rPr>
                <a:t>How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does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this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translates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into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neural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networks</a:t>
              </a:r>
              <a:r>
                <a:rPr lang="de-DE" dirty="0">
                  <a:solidFill>
                    <a:srgbClr val="0070C0"/>
                  </a:solidFill>
                </a:rPr>
                <a:t>?</a:t>
              </a:r>
            </a:p>
          </p:txBody>
        </p:sp>
        <p:sp>
          <p:nvSpPr>
            <p:cNvPr id="17" name="Pfeil: gebogen 16">
              <a:extLst>
                <a:ext uri="{FF2B5EF4-FFF2-40B4-BE49-F238E27FC236}">
                  <a16:creationId xmlns:a16="http://schemas.microsoft.com/office/drawing/2014/main" id="{C05D9AEA-BBDD-41F4-85EC-B33DB288F2C7}"/>
                </a:ext>
              </a:extLst>
            </p:cNvPr>
            <p:cNvSpPr/>
            <p:nvPr/>
          </p:nvSpPr>
          <p:spPr>
            <a:xfrm rot="19830455">
              <a:off x="2863948" y="5581044"/>
              <a:ext cx="587230" cy="1120781"/>
            </a:xfrm>
            <a:prstGeom prst="circularArrow">
              <a:avLst>
                <a:gd name="adj1" fmla="val 11869"/>
                <a:gd name="adj2" fmla="val 1731567"/>
                <a:gd name="adj3" fmla="val 20774388"/>
                <a:gd name="adj4" fmla="val 14754781"/>
                <a:gd name="adj5" fmla="val 1374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EC942C3-CD48-45D5-A87B-B416C7E8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2001FBF-7656-4C2C-B560-51BFC362AF3C}"/>
              </a:ext>
            </a:extLst>
          </p:cNvPr>
          <p:cNvGrpSpPr/>
          <p:nvPr/>
        </p:nvGrpSpPr>
        <p:grpSpPr>
          <a:xfrm>
            <a:off x="2863948" y="4787879"/>
            <a:ext cx="6924020" cy="1120781"/>
            <a:chOff x="2863948" y="4787879"/>
            <a:chExt cx="6924020" cy="1120781"/>
          </a:xfrm>
        </p:grpSpPr>
        <p:sp>
          <p:nvSpPr>
            <p:cNvPr id="16" name="Pfeil: gebogen 15">
              <a:extLst>
                <a:ext uri="{FF2B5EF4-FFF2-40B4-BE49-F238E27FC236}">
                  <a16:creationId xmlns:a16="http://schemas.microsoft.com/office/drawing/2014/main" id="{8F76C1E6-52ED-472C-8F58-013A27F36876}"/>
                </a:ext>
              </a:extLst>
            </p:cNvPr>
            <p:cNvSpPr/>
            <p:nvPr/>
          </p:nvSpPr>
          <p:spPr>
            <a:xfrm rot="19830455">
              <a:off x="2863948" y="4787879"/>
              <a:ext cx="587230" cy="1120781"/>
            </a:xfrm>
            <a:prstGeom prst="circularArrow">
              <a:avLst>
                <a:gd name="adj1" fmla="val 11869"/>
                <a:gd name="adj2" fmla="val 1731567"/>
                <a:gd name="adj3" fmla="val 20774388"/>
                <a:gd name="adj4" fmla="val 14754781"/>
                <a:gd name="adj5" fmla="val 1374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7727D-B0D2-4F11-B5F0-AAAF032F5B6C}"/>
                </a:ext>
              </a:extLst>
            </p:cNvPr>
            <p:cNvSpPr txBox="1"/>
            <p:nvPr/>
          </p:nvSpPr>
          <p:spPr>
            <a:xfrm>
              <a:off x="3638628" y="4797534"/>
              <a:ext cx="61493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Content </a:t>
              </a:r>
              <a:r>
                <a:rPr lang="de-DE" dirty="0" err="1">
                  <a:solidFill>
                    <a:srgbClr val="0070C0"/>
                  </a:solidFill>
                </a:rPr>
                <a:t>of</a:t>
              </a:r>
              <a:r>
                <a:rPr lang="de-DE" dirty="0">
                  <a:solidFill>
                    <a:srgbClr val="0070C0"/>
                  </a:solidFill>
                </a:rPr>
                <a:t> 2nd </a:t>
              </a:r>
              <a:r>
                <a:rPr lang="de-DE" dirty="0" err="1">
                  <a:solidFill>
                    <a:srgbClr val="0070C0"/>
                  </a:solidFill>
                </a:rPr>
                <a:t>part</a:t>
              </a:r>
              <a:r>
                <a:rPr lang="de-DE" dirty="0">
                  <a:solidFill>
                    <a:srgbClr val="0070C0"/>
                  </a:solidFill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0070C0"/>
                  </a:solidFill>
                </a:rPr>
                <a:t>Basics </a:t>
              </a:r>
              <a:r>
                <a:rPr lang="de-DE" dirty="0" err="1">
                  <a:solidFill>
                    <a:srgbClr val="0070C0"/>
                  </a:solidFill>
                </a:rPr>
                <a:t>of</a:t>
              </a:r>
              <a:r>
                <a:rPr lang="de-DE" dirty="0">
                  <a:solidFill>
                    <a:srgbClr val="0070C0"/>
                  </a:solidFill>
                </a:rPr>
                <a:t> linear </a:t>
              </a:r>
              <a:r>
                <a:rPr lang="de-DE" dirty="0" err="1">
                  <a:solidFill>
                    <a:srgbClr val="0070C0"/>
                  </a:solidFill>
                </a:rPr>
                <a:t>regression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6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D0D0312-E439-40AB-8259-C31039E9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Regularization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norm </a:t>
            </a:r>
            <a:r>
              <a:rPr lang="de-DE" dirty="0" err="1"/>
              <a:t>penalties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14BB70-42DE-4180-9AE3-CD67A3EB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61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F24221-C149-425C-BF03-731A42BC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2"/>
          <a:stretch/>
        </p:blipFill>
        <p:spPr>
          <a:xfrm>
            <a:off x="1343039" y="2988058"/>
            <a:ext cx="3244846" cy="25764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FE025D-9A08-45D2-91FB-43906E9D5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99" y="2100991"/>
            <a:ext cx="5195429" cy="6683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59E130-99DB-4D42-BAF7-D21F97CF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00" y="2036917"/>
            <a:ext cx="5059682" cy="7884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29314C4-39D5-44DC-8ACB-70C84A917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2"/>
          <a:stretch/>
        </p:blipFill>
        <p:spPr>
          <a:xfrm>
            <a:off x="7488569" y="2970714"/>
            <a:ext cx="3244846" cy="257640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A11F06-6865-4766-8BF4-5DF50CFB53F6}"/>
              </a:ext>
            </a:extLst>
          </p:cNvPr>
          <p:cNvSpPr txBox="1"/>
          <p:nvPr/>
        </p:nvSpPr>
        <p:spPr>
          <a:xfrm>
            <a:off x="2041432" y="6432498"/>
            <a:ext cx="7254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/>
              <a:t>https://www.researchgate.net/publication/355020694_Deep_learning_models/figures?lo=1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264327-870D-46EE-AF96-C6E25B5A1C93}"/>
              </a:ext>
            </a:extLst>
          </p:cNvPr>
          <p:cNvSpPr txBox="1"/>
          <p:nvPr/>
        </p:nvSpPr>
        <p:spPr>
          <a:xfrm>
            <a:off x="2346960" y="1549998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L1-norm </a:t>
            </a:r>
            <a:r>
              <a:rPr lang="de-DE" sz="2000" b="1" dirty="0" err="1"/>
              <a:t>penalty</a:t>
            </a:r>
            <a:endParaRPr lang="de-DE" sz="20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142522C-5724-453C-ABDD-A167F71B200A}"/>
              </a:ext>
            </a:extLst>
          </p:cNvPr>
          <p:cNvSpPr txBox="1"/>
          <p:nvPr/>
        </p:nvSpPr>
        <p:spPr>
          <a:xfrm>
            <a:off x="8449398" y="1574146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L2-norm </a:t>
            </a:r>
            <a:r>
              <a:rPr lang="de-DE" sz="2000" b="1" dirty="0" err="1"/>
              <a:t>penalty</a:t>
            </a:r>
            <a:endParaRPr lang="de-DE" sz="2000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68CD917-FA32-4736-8CC6-04291DD264C4}"/>
              </a:ext>
            </a:extLst>
          </p:cNvPr>
          <p:cNvSpPr txBox="1"/>
          <p:nvPr/>
        </p:nvSpPr>
        <p:spPr>
          <a:xfrm>
            <a:off x="7401062" y="5572997"/>
            <a:ext cx="407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L2 </a:t>
            </a:r>
            <a:r>
              <a:rPr lang="de-DE" sz="1600" dirty="0" err="1"/>
              <a:t>term</a:t>
            </a:r>
            <a:r>
              <a:rPr lang="de-DE" sz="1600" dirty="0"/>
              <a:t> </a:t>
            </a:r>
            <a:r>
              <a:rPr lang="de-DE" sz="1600" dirty="0" err="1"/>
              <a:t>motivates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reduction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weights</a:t>
            </a:r>
            <a:r>
              <a:rPr lang="de-DE" sz="1600" dirty="0"/>
              <a:t>, </a:t>
            </a:r>
            <a:r>
              <a:rPr lang="de-DE" sz="1600" dirty="0" err="1"/>
              <a:t>especially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large W1 </a:t>
            </a:r>
            <a:r>
              <a:rPr lang="de-DE" sz="1600" dirty="0" err="1"/>
              <a:t>weight</a:t>
            </a:r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8926685-26D5-4990-9405-AD91A7BF5EFB}"/>
              </a:ext>
            </a:extLst>
          </p:cNvPr>
          <p:cNvSpPr txBox="1"/>
          <p:nvPr/>
        </p:nvSpPr>
        <p:spPr>
          <a:xfrm>
            <a:off x="794522" y="5547118"/>
            <a:ext cx="407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L1 </a:t>
            </a:r>
            <a:r>
              <a:rPr lang="de-DE" sz="1600" dirty="0" err="1"/>
              <a:t>term</a:t>
            </a:r>
            <a:r>
              <a:rPr lang="de-DE" sz="1600" dirty="0"/>
              <a:t> </a:t>
            </a:r>
            <a:r>
              <a:rPr lang="de-DE" sz="1600" dirty="0" err="1"/>
              <a:t>pushes</a:t>
            </a:r>
            <a:r>
              <a:rPr lang="de-DE" sz="1600" dirty="0"/>
              <a:t> W1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zero</a:t>
            </a:r>
            <a:endParaRPr lang="de-DE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E7B180-8FB9-4F27-B4F1-4D01813C7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07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ABF54-6529-4F03-BF43-F82D696F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Networks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83672D-13C3-49BC-9671-00FD02BC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62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CB65436-C760-4F96-B0D1-5998140D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28" y="2617322"/>
            <a:ext cx="7284144" cy="247484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354CE6B-C7B6-43EE-B0DC-F2D50A2843B7}"/>
              </a:ext>
            </a:extLst>
          </p:cNvPr>
          <p:cNvSpPr txBox="1"/>
          <p:nvPr/>
        </p:nvSpPr>
        <p:spPr>
          <a:xfrm>
            <a:off x="779041" y="1452013"/>
            <a:ext cx="10208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27" algn="ctr"/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reconstruction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tasks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pixel-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wise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regression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:</a:t>
            </a:r>
          </a:p>
          <a:p>
            <a:pPr marL="57127" algn="ctr"/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pixel-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wise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prediction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the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local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densities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of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states</a:t>
            </a:r>
            <a:b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</a:b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from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a </a:t>
            </a:r>
            <a:r>
              <a:rPr lang="de-DE" sz="2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topograph</a:t>
            </a:r>
            <a:r>
              <a:rPr lang="de-DE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 </a:t>
            </a:r>
          </a:p>
          <a:p>
            <a:pPr algn="ctr"/>
            <a:endParaRPr lang="de-DE" sz="2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2A98ED4-60AF-46A2-99E1-70AB2612A73A}"/>
              </a:ext>
            </a:extLst>
          </p:cNvPr>
          <p:cNvSpPr txBox="1"/>
          <p:nvPr/>
        </p:nvSpPr>
        <p:spPr>
          <a:xfrm>
            <a:off x="2770676" y="5777060"/>
            <a:ext cx="6899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Erdmann et al., </a:t>
            </a:r>
            <a:r>
              <a:rPr lang="de-DE" sz="1600" i="1" dirty="0"/>
              <a:t>Deep </a:t>
            </a:r>
            <a:r>
              <a:rPr lang="de-DE" sz="1600" i="1" dirty="0" err="1"/>
              <a:t>learning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physics</a:t>
            </a:r>
            <a:r>
              <a:rPr lang="de-DE" sz="1600" i="1" dirty="0"/>
              <a:t> </a:t>
            </a:r>
            <a:r>
              <a:rPr lang="de-DE" sz="1600" i="1" dirty="0" err="1"/>
              <a:t>research</a:t>
            </a:r>
            <a:r>
              <a:rPr lang="de-DE" sz="1600" dirty="0"/>
              <a:t>, World Scientific, </a:t>
            </a:r>
            <a:r>
              <a:rPr lang="de-DE" sz="1600" b="1" dirty="0"/>
              <a:t>2021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0425B8F-2E40-4A23-831D-88B1B58188E6}"/>
              </a:ext>
            </a:extLst>
          </p:cNvPr>
          <p:cNvSpPr txBox="1"/>
          <p:nvPr/>
        </p:nvSpPr>
        <p:spPr>
          <a:xfrm>
            <a:off x="3731222" y="50986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topographic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449BCF-5026-48F0-9626-95E02FAEF0FC}"/>
              </a:ext>
            </a:extLst>
          </p:cNvPr>
          <p:cNvSpPr txBox="1"/>
          <p:nvPr/>
        </p:nvSpPr>
        <p:spPr>
          <a:xfrm>
            <a:off x="6496712" y="50921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band </a:t>
            </a:r>
            <a:r>
              <a:rPr lang="de-DE" dirty="0" err="1"/>
              <a:t>gap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28AC564-3D96-4C86-9BE2-8CD9DD369200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5813843" y="5276830"/>
            <a:ext cx="682869" cy="6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14ECB61-0DEF-4A24-BAD1-EDEFA389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7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EE200-6861-4335-95D9-46E85DB4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training,validation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FAE37A-9085-4953-83C0-742B12E3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98677-B2D0-CE4F-80A5-D755685D849F}" type="slidenum">
              <a:rPr lang="de-DE" smtClean="0"/>
              <a:pPr/>
              <a:t>63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CF6F099-6787-4684-9019-6A1B918EF0E6}"/>
              </a:ext>
            </a:extLst>
          </p:cNvPr>
          <p:cNvGrpSpPr/>
          <p:nvPr/>
        </p:nvGrpSpPr>
        <p:grpSpPr>
          <a:xfrm>
            <a:off x="1460144" y="1517157"/>
            <a:ext cx="10338256" cy="4639798"/>
            <a:chOff x="1952897" y="1430071"/>
            <a:chExt cx="11209745" cy="5380764"/>
          </a:xfrm>
        </p:grpSpPr>
        <p:sp>
          <p:nvSpPr>
            <p:cNvPr id="7" name="Zylinder 6">
              <a:extLst>
                <a:ext uri="{FF2B5EF4-FFF2-40B4-BE49-F238E27FC236}">
                  <a16:creationId xmlns:a16="http://schemas.microsoft.com/office/drawing/2014/main" id="{FA0CE953-8072-4FC2-9725-7AC935838A4E}"/>
                </a:ext>
              </a:extLst>
            </p:cNvPr>
            <p:cNvSpPr/>
            <p:nvPr/>
          </p:nvSpPr>
          <p:spPr>
            <a:xfrm>
              <a:off x="5379720" y="1430071"/>
              <a:ext cx="1432560" cy="97265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Source </a:t>
              </a:r>
              <a:r>
                <a:rPr lang="de-DE" dirty="0" err="1"/>
                <a:t>data</a:t>
              </a:r>
              <a:endParaRPr lang="de-DE" dirty="0"/>
            </a:p>
          </p:txBody>
        </p:sp>
        <p:sp>
          <p:nvSpPr>
            <p:cNvPr id="8" name="Zylinder 7">
              <a:extLst>
                <a:ext uri="{FF2B5EF4-FFF2-40B4-BE49-F238E27FC236}">
                  <a16:creationId xmlns:a16="http://schemas.microsoft.com/office/drawing/2014/main" id="{31CE70A7-E646-43C0-A0F1-793327C0D8F5}"/>
                </a:ext>
              </a:extLst>
            </p:cNvPr>
            <p:cNvSpPr/>
            <p:nvPr/>
          </p:nvSpPr>
          <p:spPr>
            <a:xfrm>
              <a:off x="1952897" y="2839646"/>
              <a:ext cx="1432560" cy="972650"/>
            </a:xfrm>
            <a:prstGeom prst="can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training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de-DE" dirty="0"/>
            </a:p>
          </p:txBody>
        </p:sp>
        <p:cxnSp>
          <p:nvCxnSpPr>
            <p:cNvPr id="10" name="Verbinder: gewinkelt 9">
              <a:extLst>
                <a:ext uri="{FF2B5EF4-FFF2-40B4-BE49-F238E27FC236}">
                  <a16:creationId xmlns:a16="http://schemas.microsoft.com/office/drawing/2014/main" id="{B39FBC4D-612F-4FB7-A2E7-1844F44B7308}"/>
                </a:ext>
              </a:extLst>
            </p:cNvPr>
            <p:cNvCxnSpPr>
              <a:endCxn id="8" idx="1"/>
            </p:cNvCxnSpPr>
            <p:nvPr/>
          </p:nvCxnSpPr>
          <p:spPr>
            <a:xfrm rot="10800000" flipV="1">
              <a:off x="2669178" y="2007206"/>
              <a:ext cx="2710543" cy="83243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04D2339E-4686-49EE-A1F1-716A8A221822}"/>
                </a:ext>
              </a:extLst>
            </p:cNvPr>
            <p:cNvCxnSpPr>
              <a:cxnSpLocks/>
              <a:stCxn id="7" idx="4"/>
              <a:endCxn id="15" idx="1"/>
            </p:cNvCxnSpPr>
            <p:nvPr/>
          </p:nvCxnSpPr>
          <p:spPr>
            <a:xfrm>
              <a:off x="6812280" y="1916396"/>
              <a:ext cx="2283823" cy="91737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ylinder 13">
              <a:extLst>
                <a:ext uri="{FF2B5EF4-FFF2-40B4-BE49-F238E27FC236}">
                  <a16:creationId xmlns:a16="http://schemas.microsoft.com/office/drawing/2014/main" id="{222C00CC-4502-4A6C-8371-0FE76D426693}"/>
                </a:ext>
              </a:extLst>
            </p:cNvPr>
            <p:cNvSpPr/>
            <p:nvPr/>
          </p:nvSpPr>
          <p:spPr>
            <a:xfrm>
              <a:off x="5379720" y="2833766"/>
              <a:ext cx="1432560" cy="972650"/>
            </a:xfrm>
            <a:prstGeom prst="can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validation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de-DE" dirty="0"/>
            </a:p>
          </p:txBody>
        </p:sp>
        <p:sp>
          <p:nvSpPr>
            <p:cNvPr id="15" name="Zylinder 14">
              <a:extLst>
                <a:ext uri="{FF2B5EF4-FFF2-40B4-BE49-F238E27FC236}">
                  <a16:creationId xmlns:a16="http://schemas.microsoft.com/office/drawing/2014/main" id="{FDCC1620-D2C0-423A-B087-C4A2C646CFAB}"/>
                </a:ext>
              </a:extLst>
            </p:cNvPr>
            <p:cNvSpPr/>
            <p:nvPr/>
          </p:nvSpPr>
          <p:spPr>
            <a:xfrm>
              <a:off x="8379823" y="2833766"/>
              <a:ext cx="1432560" cy="972650"/>
            </a:xfrm>
            <a:prstGeom prst="can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test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33C525F-A493-4CFA-A488-82433A25BC9F}"/>
                </a:ext>
              </a:extLst>
            </p:cNvPr>
            <p:cNvCxnSpPr>
              <a:stCxn id="7" idx="3"/>
              <a:endCxn id="14" idx="1"/>
            </p:cNvCxnSpPr>
            <p:nvPr/>
          </p:nvCxnSpPr>
          <p:spPr>
            <a:xfrm>
              <a:off x="6096000" y="2402721"/>
              <a:ext cx="0" cy="4310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02AF5558-484B-4374-AA96-3F697F074996}"/>
                </a:ext>
              </a:extLst>
            </p:cNvPr>
            <p:cNvSpPr/>
            <p:nvPr/>
          </p:nvSpPr>
          <p:spPr>
            <a:xfrm>
              <a:off x="1952897" y="4137744"/>
              <a:ext cx="1432560" cy="487680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training</a:t>
              </a:r>
              <a:endParaRPr lang="de-DE" dirty="0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66212C9B-5D05-47DF-866A-4C01C0B5CAAF}"/>
                </a:ext>
              </a:extLst>
            </p:cNvPr>
            <p:cNvSpPr/>
            <p:nvPr/>
          </p:nvSpPr>
          <p:spPr>
            <a:xfrm>
              <a:off x="1952897" y="4946735"/>
              <a:ext cx="1432560" cy="487681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models</a:t>
              </a:r>
              <a:endParaRPr lang="de-DE" dirty="0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520306D6-3032-4EF0-B16C-6203B635E302}"/>
                </a:ext>
              </a:extLst>
            </p:cNvPr>
            <p:cNvSpPr/>
            <p:nvPr/>
          </p:nvSpPr>
          <p:spPr>
            <a:xfrm>
              <a:off x="5388038" y="5343760"/>
              <a:ext cx="1432560" cy="48768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validation</a:t>
              </a:r>
              <a:endParaRPr lang="de-DE" dirty="0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88152AB7-0B03-4F82-A7D5-D6EFF80219BE}"/>
                </a:ext>
              </a:extLst>
            </p:cNvPr>
            <p:cNvSpPr/>
            <p:nvPr/>
          </p:nvSpPr>
          <p:spPr>
            <a:xfrm>
              <a:off x="5387980" y="6036080"/>
              <a:ext cx="1432560" cy="667144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best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de-DE" dirty="0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93070B5-3557-422D-9461-1E3765EB1E05}"/>
                </a:ext>
              </a:extLst>
            </p:cNvPr>
            <p:cNvSpPr/>
            <p:nvPr/>
          </p:nvSpPr>
          <p:spPr>
            <a:xfrm>
              <a:off x="8387376" y="6077298"/>
              <a:ext cx="1432560" cy="487680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testing</a:t>
              </a:r>
              <a:endParaRPr lang="de-DE" dirty="0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FAD70AF9-E524-4E06-A8BE-7523EF0EEB33}"/>
                </a:ext>
              </a:extLst>
            </p:cNvPr>
            <p:cNvSpPr/>
            <p:nvPr/>
          </p:nvSpPr>
          <p:spPr>
            <a:xfrm>
              <a:off x="11342932" y="5831437"/>
              <a:ext cx="1819710" cy="979398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final </a:t>
              </a:r>
              <a:r>
                <a:rPr lang="de-DE" b="1" dirty="0" err="1"/>
                <a:t>model</a:t>
              </a:r>
              <a:endParaRPr lang="de-DE" b="1" dirty="0"/>
            </a:p>
          </p:txBody>
        </p:sp>
      </p:grp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4F73923-2023-4639-8094-87A943825F2A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>
            <a:off x="5281146" y="3566264"/>
            <a:ext cx="7672" cy="1325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2AFF17F-D26A-4CBE-AE76-196B91D57D1F}"/>
              </a:ext>
            </a:extLst>
          </p:cNvPr>
          <p:cNvGrpSpPr/>
          <p:nvPr/>
        </p:nvGrpSpPr>
        <p:grpSpPr>
          <a:xfrm>
            <a:off x="3415616" y="3197161"/>
            <a:ext cx="572962" cy="463677"/>
            <a:chOff x="9124410" y="2483968"/>
            <a:chExt cx="1494060" cy="1275359"/>
          </a:xfrm>
        </p:grpSpPr>
        <p:sp>
          <p:nvSpPr>
            <p:cNvPr id="33" name="Pfeil: nach links gekrümmt 32">
              <a:extLst>
                <a:ext uri="{FF2B5EF4-FFF2-40B4-BE49-F238E27FC236}">
                  <a16:creationId xmlns:a16="http://schemas.microsoft.com/office/drawing/2014/main" id="{AD300050-EC0C-49F2-B7DE-B1CB19C042AA}"/>
                </a:ext>
              </a:extLst>
            </p:cNvPr>
            <p:cNvSpPr/>
            <p:nvPr/>
          </p:nvSpPr>
          <p:spPr>
            <a:xfrm>
              <a:off x="9886950" y="2543175"/>
              <a:ext cx="731520" cy="1216152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4" name="Pfeil: nach links gekrümmt 33">
              <a:extLst>
                <a:ext uri="{FF2B5EF4-FFF2-40B4-BE49-F238E27FC236}">
                  <a16:creationId xmlns:a16="http://schemas.microsoft.com/office/drawing/2014/main" id="{48568EDD-2740-4C98-8F24-D04FFC4BAD80}"/>
                </a:ext>
              </a:extLst>
            </p:cNvPr>
            <p:cNvSpPr/>
            <p:nvPr/>
          </p:nvSpPr>
          <p:spPr>
            <a:xfrm rot="10639773">
              <a:off x="9124410" y="2483968"/>
              <a:ext cx="731520" cy="1216152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F1E60C29-1197-4C42-ACDB-1D5B1B143F82}"/>
              </a:ext>
            </a:extLst>
          </p:cNvPr>
          <p:cNvSpPr txBox="1"/>
          <p:nvPr/>
        </p:nvSpPr>
        <p:spPr>
          <a:xfrm>
            <a:off x="3035794" y="3742724"/>
            <a:ext cx="18966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hold-out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cross</a:t>
            </a:r>
            <a:r>
              <a:rPr lang="de-DE" sz="1600" dirty="0"/>
              <a:t>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bootstrapping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 …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909CDD-9151-4ED5-8F20-865126FD1602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120737" y="3571556"/>
            <a:ext cx="1" cy="280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51D587-A413-44A3-B8AE-E6B39566F501}"/>
              </a:ext>
            </a:extLst>
          </p:cNvPr>
          <p:cNvCxnSpPr>
            <a:cxnSpLocks/>
          </p:cNvCxnSpPr>
          <p:nvPr/>
        </p:nvCxnSpPr>
        <p:spPr>
          <a:xfrm>
            <a:off x="2120736" y="4272491"/>
            <a:ext cx="1" cy="280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B49D160C-0116-4CFB-BC27-5C0F1B5DFC8F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08436" y="3782380"/>
            <a:ext cx="132090" cy="25074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2BFB352-AE9A-4171-B135-E1AB40E7A27B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5288764" y="5312430"/>
            <a:ext cx="54" cy="17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C8901F6-9274-4A95-95FC-D596509FD73E}"/>
              </a:ext>
            </a:extLst>
          </p:cNvPr>
          <p:cNvCxnSpPr>
            <a:cxnSpLocks/>
          </p:cNvCxnSpPr>
          <p:nvPr/>
        </p:nvCxnSpPr>
        <p:spPr>
          <a:xfrm>
            <a:off x="5941739" y="5764020"/>
            <a:ext cx="15397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936326A-FFC2-4501-9C3C-A5D0C4E90F7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715569" y="5734691"/>
            <a:ext cx="140459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1738E7-6F38-4ADB-9B7E-3A5C524ECB45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8048010" y="3566264"/>
            <a:ext cx="6966" cy="1958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680C914E-2993-44F4-B39E-8023EB0D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5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325B7FA-701B-465F-BBED-C4C4C804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1: Different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2D95089-12E6-4734-912C-CABCAC11F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64" y="1484892"/>
            <a:ext cx="10560000" cy="4525963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Fully </a:t>
            </a:r>
            <a:r>
              <a:rPr lang="de-DE" sz="2400" dirty="0" err="1"/>
              <a:t>connected</a:t>
            </a:r>
            <a:r>
              <a:rPr lang="de-DE" sz="2400" dirty="0"/>
              <a:t> </a:t>
            </a:r>
            <a:r>
              <a:rPr lang="de-DE" sz="2400" dirty="0" err="1"/>
              <a:t>networks</a:t>
            </a:r>
            <a:r>
              <a:rPr lang="de-DE" sz="2400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000" b="0" dirty="0" err="1"/>
              <a:t>classical</a:t>
            </a:r>
            <a:r>
              <a:rPr lang="de-DE" sz="2000" b="0" dirty="0"/>
              <a:t> network </a:t>
            </a:r>
            <a:r>
              <a:rPr lang="de-DE" sz="2000" b="0" dirty="0" err="1"/>
              <a:t>architectures</a:t>
            </a:r>
            <a:endParaRPr lang="de-DE" sz="2000" b="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000" dirty="0" err="1">
                <a:sym typeface="Wingdings" panose="05000000000000000000" pitchFamily="2" charset="2"/>
              </a:rPr>
              <a:t>without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taking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locality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properties</a:t>
            </a:r>
            <a:r>
              <a:rPr lang="de-DE" sz="2000" dirty="0">
                <a:sym typeface="Wingdings" panose="05000000000000000000" pitchFamily="2" charset="2"/>
              </a:rPr>
              <a:t> and </a:t>
            </a:r>
            <a:r>
              <a:rPr lang="de-DE" sz="2000" dirty="0" err="1">
                <a:sym typeface="Wingdings" panose="05000000000000000000" pitchFamily="2" charset="2"/>
              </a:rPr>
              <a:t>symmetries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into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account</a:t>
            </a:r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2000" b="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000" b="0" dirty="0"/>
              <a:t>Tasks: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/>
              <a:t>simple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classification</a:t>
            </a:r>
            <a:endParaRPr lang="de-DE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b="0" dirty="0" err="1"/>
              <a:t>regression</a:t>
            </a:r>
            <a:r>
              <a:rPr lang="de-DE" sz="1600" b="0" dirty="0"/>
              <a:t> </a:t>
            </a:r>
          </a:p>
          <a:p>
            <a:pPr marL="361942" lvl="1" indent="0">
              <a:buNone/>
            </a:pPr>
            <a:endParaRPr lang="de-DE" sz="2000" b="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000" dirty="0"/>
              <a:t>E.g.: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/>
              <a:t> </a:t>
            </a:r>
            <a:r>
              <a:rPr lang="de-DE" sz="1600" dirty="0" err="1"/>
              <a:t>classification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magnetic</a:t>
            </a:r>
            <a:r>
              <a:rPr lang="de-DE" sz="1600" dirty="0"/>
              <a:t> </a:t>
            </a:r>
            <a:r>
              <a:rPr lang="de-DE" sz="1600" dirty="0" err="1"/>
              <a:t>phases</a:t>
            </a:r>
            <a:r>
              <a:rPr lang="de-DE" sz="1600" dirty="0"/>
              <a:t> </a:t>
            </a:r>
          </a:p>
          <a:p>
            <a:pPr lvl="2"/>
            <a:endParaRPr lang="de-DE" sz="1600" dirty="0"/>
          </a:p>
          <a:p>
            <a:pPr marL="721766" lvl="2" indent="0">
              <a:buNone/>
            </a:pPr>
            <a:endParaRPr lang="de-DE" sz="1600" dirty="0"/>
          </a:p>
          <a:p>
            <a:pPr marL="361942" lvl="1" indent="0">
              <a:buNone/>
            </a:pPr>
            <a:endParaRPr lang="de-DE" sz="2000" dirty="0"/>
          </a:p>
          <a:p>
            <a:pPr marL="361942" lvl="1" indent="0">
              <a:buNone/>
            </a:pPr>
            <a:endParaRPr lang="de-DE" sz="2000" b="0" dirty="0"/>
          </a:p>
          <a:p>
            <a:pPr marL="361942" lvl="1" indent="0">
              <a:buNone/>
            </a:pPr>
            <a:endParaRPr lang="de-DE" sz="2000" b="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000" b="0" dirty="0"/>
          </a:p>
          <a:p>
            <a:pPr marL="361942" lvl="1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2EF1C3-F1D9-4922-86C6-12DC0BC6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64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229CC8-26EE-4E37-95AC-2B0EC64F1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00" b="21139"/>
          <a:stretch/>
        </p:blipFill>
        <p:spPr>
          <a:xfrm rot="5400000">
            <a:off x="9824774" y="1740288"/>
            <a:ext cx="1861880" cy="135108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97F7C1-58E1-4AC7-B919-9B4C08A59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4" y="3429000"/>
            <a:ext cx="3979204" cy="20943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C30E91-3E84-406F-85C4-63A39EBFF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476" y="3646545"/>
            <a:ext cx="2747877" cy="182980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3C8423D-B6E3-457E-B9F6-1D8AF69758BF}"/>
              </a:ext>
            </a:extLst>
          </p:cNvPr>
          <p:cNvSpPr txBox="1"/>
          <p:nvPr/>
        </p:nvSpPr>
        <p:spPr>
          <a:xfrm>
            <a:off x="5353351" y="5530883"/>
            <a:ext cx="6838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 err="1">
                <a:latin typeface="Whitney-Semibold"/>
              </a:rPr>
              <a:t>Carrasquilla</a:t>
            </a:r>
            <a:r>
              <a:rPr lang="en-US" sz="1400" b="0" u="none" strike="noStrike" baseline="0" dirty="0">
                <a:latin typeface="Whitney-Semibold"/>
              </a:rPr>
              <a:t> and </a:t>
            </a:r>
            <a:r>
              <a:rPr lang="en-US" sz="1400" b="0" u="none" strike="noStrike" baseline="0" dirty="0" err="1">
                <a:latin typeface="Whitney-Semibold"/>
              </a:rPr>
              <a:t>Melko</a:t>
            </a:r>
            <a:r>
              <a:rPr lang="en-US" sz="1400" b="0" i="1" u="none" strike="noStrike" baseline="0" dirty="0">
                <a:latin typeface="Whitney-Semibold"/>
              </a:rPr>
              <a:t>, Machine learning phases of matter</a:t>
            </a:r>
            <a:r>
              <a:rPr lang="en-US" sz="1400" b="0" u="none" strike="noStrike" baseline="0" dirty="0">
                <a:latin typeface="Whitney-Semibold"/>
              </a:rPr>
              <a:t>, Nature Physics Letters</a:t>
            </a:r>
            <a:r>
              <a:rPr lang="en-US" sz="1400" b="0" i="1" u="none" strike="noStrike" baseline="0" dirty="0">
                <a:latin typeface="Whitney-Semibold"/>
              </a:rPr>
              <a:t> </a:t>
            </a:r>
            <a:r>
              <a:rPr lang="en-US" sz="1400" b="1" i="1" u="none" strike="noStrike" baseline="0" dirty="0">
                <a:latin typeface="Whitney-Semibold"/>
              </a:rPr>
              <a:t>2017</a:t>
            </a:r>
            <a:endParaRPr lang="de-DE" sz="1400" b="1" i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9E153B4-070F-4FAD-BE66-23DA5B26E73B}"/>
              </a:ext>
            </a:extLst>
          </p:cNvPr>
          <p:cNvSpPr txBox="1"/>
          <p:nvPr/>
        </p:nvSpPr>
        <p:spPr>
          <a:xfrm>
            <a:off x="5128410" y="3401996"/>
            <a:ext cx="21435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b="1" dirty="0"/>
              <a:t>High-</a:t>
            </a:r>
            <a:r>
              <a:rPr lang="de-DE" sz="1400" b="1" dirty="0" err="1"/>
              <a:t>temperature</a:t>
            </a:r>
            <a:r>
              <a:rPr lang="de-DE" sz="1400" b="1" dirty="0"/>
              <a:t> </a:t>
            </a:r>
            <a:r>
              <a:rPr lang="de-DE" sz="1400" b="1" dirty="0" err="1"/>
              <a:t>state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CF282B-FB22-467A-BFE9-E08E2E5BA186}"/>
              </a:ext>
            </a:extLst>
          </p:cNvPr>
          <p:cNvSpPr txBox="1"/>
          <p:nvPr/>
        </p:nvSpPr>
        <p:spPr>
          <a:xfrm>
            <a:off x="7294307" y="3383335"/>
            <a:ext cx="26773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b="1" dirty="0"/>
              <a:t>Ising </a:t>
            </a:r>
            <a:r>
              <a:rPr lang="de-DE" sz="1400" b="1" dirty="0" err="1"/>
              <a:t>square-ice</a:t>
            </a:r>
            <a:r>
              <a:rPr lang="de-DE" sz="1400" b="1" dirty="0"/>
              <a:t> </a:t>
            </a:r>
            <a:r>
              <a:rPr lang="de-DE" sz="1400" b="1" dirty="0" err="1"/>
              <a:t>ground</a:t>
            </a:r>
            <a:r>
              <a:rPr lang="de-DE" sz="1400" b="1" dirty="0"/>
              <a:t> </a:t>
            </a:r>
            <a:r>
              <a:rPr lang="de-DE" sz="1400" b="1" dirty="0" err="1"/>
              <a:t>state</a:t>
            </a:r>
            <a:endParaRPr lang="de-DE" sz="1400" b="1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22FAED-A731-40F4-835E-97AD7232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1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ABF54-6529-4F03-BF43-F82D696F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3 :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83672D-13C3-49BC-9671-00FD02BC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65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8923D1-0258-4452-AF0F-8AA60531AF0C}"/>
              </a:ext>
            </a:extLst>
          </p:cNvPr>
          <p:cNvSpPr txBox="1"/>
          <p:nvPr/>
        </p:nvSpPr>
        <p:spPr>
          <a:xfrm>
            <a:off x="562442" y="1504115"/>
            <a:ext cx="6648230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0070C0"/>
                </a:solidFill>
              </a:rPr>
              <a:t>Recurrent</a:t>
            </a:r>
            <a:r>
              <a:rPr lang="de-DE" sz="2000" b="1" dirty="0">
                <a:solidFill>
                  <a:srgbClr val="0070C0"/>
                </a:solidFill>
              </a:rPr>
              <a:t> </a:t>
            </a:r>
            <a:r>
              <a:rPr lang="de-DE" sz="2000" b="1" dirty="0" err="1">
                <a:solidFill>
                  <a:srgbClr val="0070C0"/>
                </a:solidFill>
              </a:rPr>
              <a:t>neural</a:t>
            </a:r>
            <a:r>
              <a:rPr lang="de-DE" sz="2000" b="1" dirty="0">
                <a:solidFill>
                  <a:srgbClr val="0070C0"/>
                </a:solidFill>
              </a:rPr>
              <a:t> </a:t>
            </a:r>
            <a:r>
              <a:rPr lang="de-DE" sz="2000" b="1" dirty="0" err="1">
                <a:solidFill>
                  <a:srgbClr val="0070C0"/>
                </a:solidFill>
              </a:rPr>
              <a:t>networks</a:t>
            </a:r>
            <a:r>
              <a:rPr lang="de-DE" sz="2000" b="1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elementary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networks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sequential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endParaRPr lang="de-DE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alternative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feedword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networks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takes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account</a:t>
            </a:r>
            <a:b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already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stored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elements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when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processing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new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ones</a:t>
            </a:r>
            <a:endParaRPr lang="de-DE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called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internal </a:t>
            </a:r>
            <a:r>
              <a:rPr lang="de-DE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de-DE" sz="2000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Nonlinear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time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series</a:t>
            </a:r>
            <a:endParaRPr lang="de-DE" sz="1600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Outlier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600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Nonlinear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dynamics</a:t>
            </a:r>
            <a:endParaRPr lang="de-DE" sz="1600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de-DE" sz="2000" spc="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physics-informed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spatio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-temporal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approach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crack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growth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propagation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b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track time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evolution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stress and </a:t>
            </a: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damage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a </a:t>
            </a:r>
            <a:b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1600" spc="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simulated</a:t>
            </a:r>
            <a:r>
              <a:rPr lang="de-DE" sz="1600" spc="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material </a:t>
            </a:r>
          </a:p>
          <a:p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5FCA607-3891-4231-A289-8D7F65AC658F}"/>
              </a:ext>
            </a:extLst>
          </p:cNvPr>
          <p:cNvGrpSpPr/>
          <p:nvPr/>
        </p:nvGrpSpPr>
        <p:grpSpPr>
          <a:xfrm>
            <a:off x="7320134" y="1392260"/>
            <a:ext cx="1783557" cy="1823494"/>
            <a:chOff x="9671943" y="1452698"/>
            <a:chExt cx="1706547" cy="199102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6B4D64A-3AA0-4319-BF6F-4C45AE556772}"/>
                </a:ext>
              </a:extLst>
            </p:cNvPr>
            <p:cNvGrpSpPr/>
            <p:nvPr/>
          </p:nvGrpSpPr>
          <p:grpSpPr>
            <a:xfrm>
              <a:off x="9671943" y="1452698"/>
              <a:ext cx="1250872" cy="1991020"/>
              <a:chOff x="9658551" y="1437980"/>
              <a:chExt cx="1845434" cy="2796100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29527F85-2AE7-4EBA-8F3E-62DFE06C15FA}"/>
                  </a:ext>
                </a:extLst>
              </p:cNvPr>
              <p:cNvSpPr/>
              <p:nvPr/>
            </p:nvSpPr>
            <p:spPr>
              <a:xfrm>
                <a:off x="10939485" y="2564794"/>
                <a:ext cx="564500" cy="53717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78D4130-9D7C-4C90-AD0F-015D73AFF8B4}"/>
                  </a:ext>
                </a:extLst>
              </p:cNvPr>
              <p:cNvSpPr/>
              <p:nvPr/>
            </p:nvSpPr>
            <p:spPr>
              <a:xfrm>
                <a:off x="10939486" y="3696908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1C05F7C7-17B7-4F0D-AA9A-4EAAF832353E}"/>
                  </a:ext>
                </a:extLst>
              </p:cNvPr>
              <p:cNvSpPr/>
              <p:nvPr/>
            </p:nvSpPr>
            <p:spPr>
              <a:xfrm>
                <a:off x="10933783" y="1437980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56A8D0C-2274-4758-BD85-6CDDDC66E494}"/>
                  </a:ext>
                </a:extLst>
              </p:cNvPr>
              <p:cNvSpPr/>
              <p:nvPr/>
            </p:nvSpPr>
            <p:spPr>
              <a:xfrm>
                <a:off x="9686659" y="2564942"/>
                <a:ext cx="564499" cy="537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/>
              </a:p>
            </p:txBody>
          </p: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FAA485C7-7574-4210-8AF4-718929664E44}"/>
                  </a:ext>
                </a:extLst>
              </p:cNvPr>
              <p:cNvCxnSpPr>
                <a:cxnSpLocks/>
                <a:stCxn id="10" idx="0"/>
                <a:endCxn id="6" idx="4"/>
              </p:cNvCxnSpPr>
              <p:nvPr/>
            </p:nvCxnSpPr>
            <p:spPr>
              <a:xfrm flipV="1">
                <a:off x="11221736" y="3101966"/>
                <a:ext cx="0" cy="594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3D066451-4C69-495F-B784-A72DEDC952F1}"/>
                  </a:ext>
                </a:extLst>
              </p:cNvPr>
              <p:cNvCxnSpPr>
                <a:cxnSpLocks/>
                <a:stCxn id="6" idx="0"/>
                <a:endCxn id="11" idx="4"/>
              </p:cNvCxnSpPr>
              <p:nvPr/>
            </p:nvCxnSpPr>
            <p:spPr>
              <a:xfrm flipH="1" flipV="1">
                <a:off x="11216033" y="1975152"/>
                <a:ext cx="5703" cy="589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9EE4DF8D-0047-43DB-BC2B-D08375C39D62}"/>
                  </a:ext>
                </a:extLst>
              </p:cNvPr>
              <p:cNvCxnSpPr>
                <a:cxnSpLocks/>
                <a:stCxn id="12" idx="6"/>
                <a:endCxn id="6" idx="2"/>
              </p:cNvCxnSpPr>
              <p:nvPr/>
            </p:nvCxnSpPr>
            <p:spPr>
              <a:xfrm flipV="1">
                <a:off x="10251158" y="2833380"/>
                <a:ext cx="688327" cy="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DA40BD-02B3-4089-AA24-E1866F611C38}"/>
                  </a:ext>
                </a:extLst>
              </p:cNvPr>
              <p:cNvSpPr txBox="1"/>
              <p:nvPr/>
            </p:nvSpPr>
            <p:spPr>
              <a:xfrm>
                <a:off x="9658551" y="2578046"/>
                <a:ext cx="674480" cy="475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h</a:t>
                </a:r>
                <a:r>
                  <a:rPr lang="de-DE" sz="1600" baseline="-25000" dirty="0"/>
                  <a:t>t-1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D8E511D-A88B-4E0A-85B0-4F4ED0B17F96}"/>
                  </a:ext>
                </a:extLst>
              </p:cNvPr>
              <p:cNvSpPr txBox="1"/>
              <p:nvPr/>
            </p:nvSpPr>
            <p:spPr>
              <a:xfrm>
                <a:off x="10968347" y="2584556"/>
                <a:ext cx="497111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h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C200763-5A7B-4826-BDD6-765F3E70894E}"/>
                  </a:ext>
                </a:extLst>
              </p:cNvPr>
              <p:cNvSpPr txBox="1"/>
              <p:nvPr/>
            </p:nvSpPr>
            <p:spPr>
              <a:xfrm>
                <a:off x="11013766" y="3695192"/>
                <a:ext cx="480555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x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FDB1BA5-4F84-42F8-986E-3170D2CC54A7}"/>
                  </a:ext>
                </a:extLst>
              </p:cNvPr>
              <p:cNvSpPr txBox="1"/>
              <p:nvPr/>
            </p:nvSpPr>
            <p:spPr>
              <a:xfrm>
                <a:off x="10996980" y="1437980"/>
                <a:ext cx="480555" cy="4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/>
                  <a:t>y</a:t>
                </a:r>
                <a:r>
                  <a:rPr lang="de-DE" sz="1600" baseline="-25000" dirty="0" err="1"/>
                  <a:t>t</a:t>
                </a:r>
                <a:endParaRPr lang="de-DE" sz="1600" baseline="-250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DBB6B908-98C3-47B7-A8F6-34788C6B4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927" y="2438772"/>
              <a:ext cx="466563" cy="9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BB7174E8-3AA1-4DF3-A932-7B12AA0D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8594" y="3215754"/>
            <a:ext cx="5183132" cy="2508954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64E3B077-D896-456A-B048-FFD1832BCBA1}"/>
              </a:ext>
            </a:extLst>
          </p:cNvPr>
          <p:cNvSpPr txBox="1"/>
          <p:nvPr/>
        </p:nvSpPr>
        <p:spPr>
          <a:xfrm>
            <a:off x="5733407" y="5835521"/>
            <a:ext cx="6458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Mehta et al., Physics-</a:t>
            </a:r>
            <a:r>
              <a:rPr lang="de-DE" sz="1200" dirty="0" err="1"/>
              <a:t>Informed</a:t>
            </a:r>
            <a:r>
              <a:rPr lang="de-DE" sz="1200" dirty="0"/>
              <a:t> </a:t>
            </a:r>
            <a:r>
              <a:rPr lang="de-DE" sz="1200" dirty="0" err="1"/>
              <a:t>Spatiotemporal</a:t>
            </a:r>
            <a:r>
              <a:rPr lang="de-DE" sz="1200" dirty="0"/>
              <a:t> Deep Learning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Emulating</a:t>
            </a:r>
            <a:r>
              <a:rPr lang="de-DE" sz="1200" dirty="0"/>
              <a:t> </a:t>
            </a:r>
            <a:r>
              <a:rPr lang="de-DE" sz="1200" dirty="0" err="1"/>
              <a:t>Coupled</a:t>
            </a:r>
            <a:r>
              <a:rPr lang="de-DE" sz="1200" dirty="0"/>
              <a:t> </a:t>
            </a:r>
            <a:r>
              <a:rPr lang="de-DE" sz="1200" dirty="0" err="1"/>
              <a:t>Dynamical</a:t>
            </a:r>
            <a:r>
              <a:rPr lang="de-DE" sz="1200" dirty="0"/>
              <a:t> Systems. In </a:t>
            </a:r>
            <a:r>
              <a:rPr lang="de-DE" sz="1200" i="1" dirty="0"/>
              <a:t>AAAI Spring Symposium: MLPS </a:t>
            </a:r>
            <a:r>
              <a:rPr lang="de-DE" sz="1200" b="1" i="1" dirty="0"/>
              <a:t>2020</a:t>
            </a:r>
            <a:endParaRPr lang="de-DE" sz="1200" b="1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425B8F-949A-47D3-B617-4AF0232A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48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2555067" y="345667"/>
            <a:ext cx="1383095" cy="719600"/>
            <a:chOff x="1916300" y="259250"/>
            <a:chExt cx="1037321" cy="539700"/>
          </a:xfrm>
        </p:grpSpPr>
        <p:cxnSp>
          <p:nvCxnSpPr>
            <p:cNvPr id="21" name="Gerade Verbindung mit Pfeil 20"/>
            <p:cNvCxnSpPr/>
            <p:nvPr/>
          </p:nvCxnSpPr>
          <p:spPr>
            <a:xfrm flipH="1">
              <a:off x="1916300" y="789594"/>
              <a:ext cx="1037321" cy="93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/>
          </p:nvSpPr>
          <p:spPr>
            <a:xfrm>
              <a:off x="2164720" y="259250"/>
              <a:ext cx="538563" cy="51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de-DE" sz="3876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2r</a:t>
              </a:r>
              <a:endParaRPr lang="de-DE" sz="193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1753980" y="127624"/>
            <a:ext cx="1056000" cy="937439"/>
            <a:chOff x="1196013" y="-167375"/>
            <a:chExt cx="886608" cy="953830"/>
          </a:xfrm>
        </p:grpSpPr>
        <p:cxnSp>
          <p:nvCxnSpPr>
            <p:cNvPr id="102" name="Gerade Verbindung mit Pfeil 101"/>
            <p:cNvCxnSpPr>
              <a:stCxn id="100" idx="1"/>
            </p:cNvCxnSpPr>
            <p:nvPr/>
          </p:nvCxnSpPr>
          <p:spPr>
            <a:xfrm flipH="1" flipV="1">
              <a:off x="1635838" y="360808"/>
              <a:ext cx="218380" cy="425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feld 102"/>
            <p:cNvSpPr txBox="1"/>
            <p:nvPr/>
          </p:nvSpPr>
          <p:spPr>
            <a:xfrm>
              <a:off x="1196013" y="-167375"/>
              <a:ext cx="886608" cy="77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el-GR" sz="436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ε</a:t>
              </a:r>
              <a:endParaRPr lang="de-DE" sz="436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55DFC3E-9B9A-310D-8809-0574C77A42D2}"/>
              </a:ext>
            </a:extLst>
          </p:cNvPr>
          <p:cNvGrpSpPr/>
          <p:nvPr/>
        </p:nvGrpSpPr>
        <p:grpSpPr>
          <a:xfrm>
            <a:off x="1158205" y="583375"/>
            <a:ext cx="3912268" cy="4931984"/>
            <a:chOff x="868653" y="437531"/>
            <a:chExt cx="2934201" cy="3698988"/>
          </a:xfrm>
        </p:grpSpPr>
        <p:sp>
          <p:nvSpPr>
            <p:cNvPr id="105" name="Ellipse 104"/>
            <p:cNvSpPr/>
            <p:nvPr/>
          </p:nvSpPr>
          <p:spPr>
            <a:xfrm>
              <a:off x="1536714" y="437531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101947" y="833845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1646462" y="1372469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0" name="Ellipse 179"/>
            <p:cNvSpPr/>
            <p:nvPr/>
          </p:nvSpPr>
          <p:spPr>
            <a:xfrm>
              <a:off x="3082854" y="338823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0" name="Ellipse 209"/>
            <p:cNvSpPr/>
            <p:nvPr/>
          </p:nvSpPr>
          <p:spPr>
            <a:xfrm>
              <a:off x="1451056" y="18820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0" name="Ellipse 239"/>
            <p:cNvSpPr/>
            <p:nvPr/>
          </p:nvSpPr>
          <p:spPr>
            <a:xfrm>
              <a:off x="1331457" y="2529784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0" name="Ellipse 269"/>
            <p:cNvSpPr/>
            <p:nvPr/>
          </p:nvSpPr>
          <p:spPr>
            <a:xfrm>
              <a:off x="1748193" y="3416519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0" name="Ellipse 299"/>
            <p:cNvSpPr/>
            <p:nvPr/>
          </p:nvSpPr>
          <p:spPr>
            <a:xfrm>
              <a:off x="868653" y="1474949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555611" y="990304"/>
            <a:ext cx="3130821" cy="4126272"/>
            <a:chOff x="1166708" y="742728"/>
            <a:chExt cx="2348116" cy="3094704"/>
          </a:xfrm>
        </p:grpSpPr>
        <p:sp>
          <p:nvSpPr>
            <p:cNvPr id="100" name="Stern mit 5 Zacken 99"/>
            <p:cNvSpPr/>
            <p:nvPr/>
          </p:nvSpPr>
          <p:spPr>
            <a:xfrm>
              <a:off x="1854214" y="742728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Stern mit 5 Zacken 75"/>
            <p:cNvSpPr/>
            <p:nvPr/>
          </p:nvSpPr>
          <p:spPr>
            <a:xfrm>
              <a:off x="1419447" y="113904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Stern mit 5 Zacken 148"/>
            <p:cNvSpPr/>
            <p:nvPr/>
          </p:nvSpPr>
          <p:spPr>
            <a:xfrm>
              <a:off x="1963962" y="1677666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9" name="Stern mit 5 Zacken 178"/>
            <p:cNvSpPr/>
            <p:nvPr/>
          </p:nvSpPr>
          <p:spPr>
            <a:xfrm>
              <a:off x="3400354" y="369342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Stern mit 5 Zacken 208"/>
            <p:cNvSpPr/>
            <p:nvPr/>
          </p:nvSpPr>
          <p:spPr>
            <a:xfrm>
              <a:off x="1768557" y="218725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Stern mit 5 Zacken 238"/>
            <p:cNvSpPr/>
            <p:nvPr/>
          </p:nvSpPr>
          <p:spPr>
            <a:xfrm>
              <a:off x="1648958" y="2834981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Stern mit 5 Zacken 268"/>
            <p:cNvSpPr/>
            <p:nvPr/>
          </p:nvSpPr>
          <p:spPr>
            <a:xfrm>
              <a:off x="2050250" y="372296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Stern mit 5 Zacken 298"/>
            <p:cNvSpPr/>
            <p:nvPr/>
          </p:nvSpPr>
          <p:spPr>
            <a:xfrm>
              <a:off x="1166708" y="1780684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BA4C82-68A1-50F1-C7FB-332AE31D3D75}"/>
              </a:ext>
            </a:extLst>
          </p:cNvPr>
          <p:cNvGrpSpPr/>
          <p:nvPr/>
        </p:nvGrpSpPr>
        <p:grpSpPr>
          <a:xfrm>
            <a:off x="3298323" y="555779"/>
            <a:ext cx="2909447" cy="3823348"/>
            <a:chOff x="2473742" y="416834"/>
            <a:chExt cx="2182085" cy="2867511"/>
          </a:xfrm>
        </p:grpSpPr>
        <p:sp>
          <p:nvSpPr>
            <p:cNvPr id="359" name="Ellipse 358"/>
            <p:cNvSpPr/>
            <p:nvPr/>
          </p:nvSpPr>
          <p:spPr>
            <a:xfrm>
              <a:off x="2473742" y="240565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3790847" y="2564345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9" name="Ellipse 388"/>
            <p:cNvSpPr/>
            <p:nvPr/>
          </p:nvSpPr>
          <p:spPr>
            <a:xfrm>
              <a:off x="3178309" y="198065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9" name="Ellipse 418"/>
            <p:cNvSpPr/>
            <p:nvPr/>
          </p:nvSpPr>
          <p:spPr>
            <a:xfrm>
              <a:off x="3457977" y="1379176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9" name="Ellipse 448"/>
            <p:cNvSpPr/>
            <p:nvPr/>
          </p:nvSpPr>
          <p:spPr>
            <a:xfrm>
              <a:off x="2846424" y="926774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9" name="Ellipse 478"/>
            <p:cNvSpPr/>
            <p:nvPr/>
          </p:nvSpPr>
          <p:spPr>
            <a:xfrm>
              <a:off x="2571526" y="416834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9" name="Ellipse 508"/>
            <p:cNvSpPr/>
            <p:nvPr/>
          </p:nvSpPr>
          <p:spPr>
            <a:xfrm>
              <a:off x="3935827" y="1878015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9" name="Ellipse 538"/>
            <p:cNvSpPr/>
            <p:nvPr/>
          </p:nvSpPr>
          <p:spPr>
            <a:xfrm>
              <a:off x="3607730" y="55522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3724086" y="945821"/>
            <a:ext cx="2101589" cy="3015975"/>
            <a:chOff x="2793064" y="709365"/>
            <a:chExt cx="1576192" cy="2261981"/>
          </a:xfrm>
        </p:grpSpPr>
        <p:sp>
          <p:nvSpPr>
            <p:cNvPr id="2" name="Stern mit 5 Zacken 1"/>
            <p:cNvSpPr/>
            <p:nvPr/>
          </p:nvSpPr>
          <p:spPr>
            <a:xfrm>
              <a:off x="4121626" y="285687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8" name="Stern mit 5 Zacken 387"/>
            <p:cNvSpPr/>
            <p:nvPr/>
          </p:nvSpPr>
          <p:spPr>
            <a:xfrm>
              <a:off x="2793064" y="2726834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8" name="Stern mit 5 Zacken 417"/>
            <p:cNvSpPr/>
            <p:nvPr/>
          </p:nvSpPr>
          <p:spPr>
            <a:xfrm>
              <a:off x="3509088" y="2273189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8" name="Stern mit 5 Zacken 447"/>
            <p:cNvSpPr/>
            <p:nvPr/>
          </p:nvSpPr>
          <p:spPr>
            <a:xfrm>
              <a:off x="3788756" y="167170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8" name="Stern mit 5 Zacken 477"/>
            <p:cNvSpPr/>
            <p:nvPr/>
          </p:nvSpPr>
          <p:spPr>
            <a:xfrm>
              <a:off x="3177203" y="121930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8" name="Stern mit 5 Zacken 507"/>
            <p:cNvSpPr/>
            <p:nvPr/>
          </p:nvSpPr>
          <p:spPr>
            <a:xfrm>
              <a:off x="2914234" y="70936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8" name="Stern mit 5 Zacken 537"/>
            <p:cNvSpPr/>
            <p:nvPr/>
          </p:nvSpPr>
          <p:spPr>
            <a:xfrm>
              <a:off x="4254786" y="2158810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8" name="Stern mit 5 Zacken 567"/>
            <p:cNvSpPr/>
            <p:nvPr/>
          </p:nvSpPr>
          <p:spPr>
            <a:xfrm>
              <a:off x="3938510" y="847758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cxnSp>
        <p:nvCxnSpPr>
          <p:cNvPr id="569" name="Gerade Verbindung mit Pfeil 568"/>
          <p:cNvCxnSpPr/>
          <p:nvPr/>
        </p:nvCxnSpPr>
        <p:spPr>
          <a:xfrm flipH="1" flipV="1">
            <a:off x="780263" y="284803"/>
            <a:ext cx="15263" cy="5533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Gerade Verbindung mit Pfeil 569"/>
          <p:cNvCxnSpPr/>
          <p:nvPr/>
        </p:nvCxnSpPr>
        <p:spPr>
          <a:xfrm>
            <a:off x="780263" y="5812933"/>
            <a:ext cx="5677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3" name="Textfeld 572"/>
          <p:cNvSpPr txBox="1"/>
          <p:nvPr/>
        </p:nvSpPr>
        <p:spPr>
          <a:xfrm>
            <a:off x="2657928" y="5694275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1</a:t>
            </a:r>
          </a:p>
        </p:txBody>
      </p:sp>
      <p:sp>
        <p:nvSpPr>
          <p:cNvPr id="578" name="Textfeld 577"/>
          <p:cNvSpPr txBox="1"/>
          <p:nvPr/>
        </p:nvSpPr>
        <p:spPr>
          <a:xfrm rot="16200000">
            <a:off x="-485184" y="2912476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2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8379104" y="652444"/>
            <a:ext cx="1472464" cy="1023338"/>
            <a:chOff x="5382177" y="465978"/>
            <a:chExt cx="1104348" cy="767504"/>
          </a:xfrm>
        </p:grpSpPr>
        <p:sp>
          <p:nvSpPr>
            <p:cNvPr id="572" name="Stern mit 5 Zacken 571"/>
            <p:cNvSpPr/>
            <p:nvPr/>
          </p:nvSpPr>
          <p:spPr>
            <a:xfrm>
              <a:off x="5382177" y="1025158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75" name="Stern mit 5 Zacken 574"/>
            <p:cNvSpPr/>
            <p:nvPr/>
          </p:nvSpPr>
          <p:spPr>
            <a:xfrm>
              <a:off x="5382177" y="650596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9" name="Textfeld 578"/>
            <p:cNvSpPr txBox="1"/>
            <p:nvPr/>
          </p:nvSpPr>
          <p:spPr>
            <a:xfrm>
              <a:off x="5614221" y="465978"/>
              <a:ext cx="872304" cy="39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1</a:t>
              </a:r>
            </a:p>
          </p:txBody>
        </p:sp>
        <p:sp>
          <p:nvSpPr>
            <p:cNvPr id="580" name="Textfeld 579"/>
            <p:cNvSpPr txBox="1"/>
            <p:nvPr/>
          </p:nvSpPr>
          <p:spPr>
            <a:xfrm>
              <a:off x="5614221" y="839143"/>
              <a:ext cx="872304" cy="39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2</a:t>
              </a:r>
            </a:p>
          </p:txBody>
        </p:sp>
      </p:grpSp>
      <p:sp>
        <p:nvSpPr>
          <p:cNvPr id="586" name="Textfeld 585"/>
          <p:cNvSpPr txBox="1"/>
          <p:nvPr/>
        </p:nvSpPr>
        <p:spPr>
          <a:xfrm>
            <a:off x="7035768" y="2639589"/>
            <a:ext cx="5032305" cy="10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[Yang et al.: „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Closer Look at Accuracy vs. Robustness”, 2020]</a:t>
            </a:r>
            <a:endParaRPr lang="de-DE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0EC98677-B2D0-CE4F-80A5-D755685D849F}" type="slidenum">
              <a:rPr lang="de-DE" sz="1467"/>
              <a:pPr/>
              <a:t>66</a:t>
            </a:fld>
            <a:endParaRPr lang="de-DE" sz="1467" dirty="0"/>
          </a:p>
        </p:txBody>
      </p:sp>
      <p:sp>
        <p:nvSpPr>
          <p:cNvPr id="58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44000" y="6401298"/>
            <a:ext cx="6264000" cy="365125"/>
          </a:xfrm>
        </p:spPr>
        <p:txBody>
          <a:bodyPr/>
          <a:lstStyle/>
          <a:p>
            <a:r>
              <a:rPr lang="de-DE" sz="1467" dirty="0"/>
              <a:t>Class Separation </a:t>
            </a:r>
            <a:r>
              <a:rPr lang="de-DE" sz="1467" dirty="0" err="1"/>
              <a:t>Distance</a:t>
            </a:r>
            <a:r>
              <a:rPr lang="de-DE" sz="1467" dirty="0"/>
              <a:t> </a:t>
            </a:r>
            <a:r>
              <a:rPr lang="de-DE" sz="1467" dirty="0" err="1"/>
              <a:t>for</a:t>
            </a:r>
            <a:r>
              <a:rPr lang="de-DE" sz="1467" dirty="0"/>
              <a:t> </a:t>
            </a:r>
            <a:r>
              <a:rPr lang="de-DE" sz="1467" dirty="0" err="1"/>
              <a:t>Robustness</a:t>
            </a:r>
            <a:r>
              <a:rPr lang="de-DE" sz="1467" dirty="0"/>
              <a:t> Evaluation </a:t>
            </a:r>
            <a:r>
              <a:rPr lang="de-DE" sz="1467" dirty="0" err="1"/>
              <a:t>of</a:t>
            </a:r>
            <a:r>
              <a:rPr lang="de-DE" sz="1467" dirty="0"/>
              <a:t> </a:t>
            </a:r>
            <a:r>
              <a:rPr lang="de-DE" sz="1467" dirty="0" err="1"/>
              <a:t>Classifiers</a:t>
            </a:r>
            <a:endParaRPr lang="de-DE" sz="1467" dirty="0"/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163D4BEE-AD9A-4BD1-BF8F-F4D7F17A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2555068" y="390301"/>
            <a:ext cx="1561145" cy="688779"/>
            <a:chOff x="1916300" y="292726"/>
            <a:chExt cx="1170859" cy="516584"/>
          </a:xfrm>
        </p:grpSpPr>
        <p:cxnSp>
          <p:nvCxnSpPr>
            <p:cNvPr id="21" name="Gerade Verbindung mit Pfeil 20"/>
            <p:cNvCxnSpPr/>
            <p:nvPr/>
          </p:nvCxnSpPr>
          <p:spPr>
            <a:xfrm flipH="1">
              <a:off x="1916300" y="789594"/>
              <a:ext cx="1037321" cy="93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/>
          </p:nvSpPr>
          <p:spPr>
            <a:xfrm>
              <a:off x="2548596" y="292726"/>
              <a:ext cx="538563" cy="51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de-DE" sz="3876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2r</a:t>
              </a:r>
              <a:endParaRPr lang="de-DE" sz="193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1108769" y="71822"/>
            <a:ext cx="1696257" cy="976785"/>
            <a:chOff x="839740" y="53866"/>
            <a:chExt cx="1272193" cy="732589"/>
          </a:xfrm>
        </p:grpSpPr>
        <p:cxnSp>
          <p:nvCxnSpPr>
            <p:cNvPr id="102" name="Gerade Verbindung mit Pfeil 101"/>
            <p:cNvCxnSpPr>
              <a:cxnSpLocks/>
            </p:cNvCxnSpPr>
            <p:nvPr/>
          </p:nvCxnSpPr>
          <p:spPr>
            <a:xfrm flipH="1" flipV="1">
              <a:off x="1668494" y="360808"/>
              <a:ext cx="218380" cy="425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feld 102"/>
            <p:cNvSpPr txBox="1"/>
            <p:nvPr/>
          </p:nvSpPr>
          <p:spPr>
            <a:xfrm>
              <a:off x="839740" y="53866"/>
              <a:ext cx="1272193" cy="57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el-GR" sz="436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ε</a:t>
              </a:r>
              <a:r>
                <a:rPr lang="de-DE" sz="2399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de-DE" sz="436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940484" y="376550"/>
            <a:ext cx="4347707" cy="5367423"/>
            <a:chOff x="1919525" y="454112"/>
            <a:chExt cx="3589236" cy="4431060"/>
          </a:xfrm>
          <a:noFill/>
        </p:grpSpPr>
        <p:sp>
          <p:nvSpPr>
            <p:cNvPr id="105" name="Ellipse 104"/>
            <p:cNvSpPr/>
            <p:nvPr/>
          </p:nvSpPr>
          <p:spPr>
            <a:xfrm>
              <a:off x="2654879" y="454112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7" name="Ellipse 76"/>
            <p:cNvSpPr/>
            <p:nvPr/>
          </p:nvSpPr>
          <p:spPr>
            <a:xfrm>
              <a:off x="2176318" y="890347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2775682" y="1483226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0" name="Ellipse 179"/>
            <p:cNvSpPr/>
            <p:nvPr/>
          </p:nvSpPr>
          <p:spPr>
            <a:xfrm>
              <a:off x="4356761" y="3702035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0" name="Ellipse 209"/>
            <p:cNvSpPr/>
            <p:nvPr/>
          </p:nvSpPr>
          <p:spPr>
            <a:xfrm>
              <a:off x="2560593" y="2044150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0" name="Ellipse 239"/>
            <p:cNvSpPr/>
            <p:nvPr/>
          </p:nvSpPr>
          <p:spPr>
            <a:xfrm>
              <a:off x="2428947" y="2757116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0" name="Ellipse 269"/>
            <p:cNvSpPr/>
            <p:nvPr/>
          </p:nvSpPr>
          <p:spPr>
            <a:xfrm>
              <a:off x="2887660" y="3733172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0" name="Ellipse 299"/>
            <p:cNvSpPr/>
            <p:nvPr/>
          </p:nvSpPr>
          <p:spPr>
            <a:xfrm>
              <a:off x="1919525" y="1596028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555611" y="990304"/>
            <a:ext cx="3130821" cy="4126272"/>
            <a:chOff x="1166708" y="742728"/>
            <a:chExt cx="2348116" cy="3094704"/>
          </a:xfrm>
        </p:grpSpPr>
        <p:sp>
          <p:nvSpPr>
            <p:cNvPr id="100" name="Stern mit 5 Zacken 99"/>
            <p:cNvSpPr/>
            <p:nvPr/>
          </p:nvSpPr>
          <p:spPr>
            <a:xfrm>
              <a:off x="1854214" y="742728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Stern mit 5 Zacken 75"/>
            <p:cNvSpPr/>
            <p:nvPr/>
          </p:nvSpPr>
          <p:spPr>
            <a:xfrm>
              <a:off x="1419447" y="113904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Stern mit 5 Zacken 148"/>
            <p:cNvSpPr/>
            <p:nvPr/>
          </p:nvSpPr>
          <p:spPr>
            <a:xfrm>
              <a:off x="1963962" y="1677666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9" name="Stern mit 5 Zacken 178"/>
            <p:cNvSpPr/>
            <p:nvPr/>
          </p:nvSpPr>
          <p:spPr>
            <a:xfrm>
              <a:off x="3400354" y="369342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Stern mit 5 Zacken 208"/>
            <p:cNvSpPr/>
            <p:nvPr/>
          </p:nvSpPr>
          <p:spPr>
            <a:xfrm>
              <a:off x="1768557" y="218725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Stern mit 5 Zacken 238"/>
            <p:cNvSpPr/>
            <p:nvPr/>
          </p:nvSpPr>
          <p:spPr>
            <a:xfrm>
              <a:off x="1648958" y="2834981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Stern mit 5 Zacken 268"/>
            <p:cNvSpPr/>
            <p:nvPr/>
          </p:nvSpPr>
          <p:spPr>
            <a:xfrm>
              <a:off x="2050250" y="372296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Stern mit 5 Zacken 298"/>
            <p:cNvSpPr/>
            <p:nvPr/>
          </p:nvSpPr>
          <p:spPr>
            <a:xfrm>
              <a:off x="1166708" y="1780684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996773" y="454559"/>
            <a:ext cx="4223115" cy="5199128"/>
            <a:chOff x="747580" y="340919"/>
            <a:chExt cx="3167336" cy="3899346"/>
          </a:xfrm>
        </p:grpSpPr>
        <p:sp>
          <p:nvSpPr>
            <p:cNvPr id="184" name="Ellipse 183"/>
            <p:cNvSpPr/>
            <p:nvPr/>
          </p:nvSpPr>
          <p:spPr>
            <a:xfrm>
              <a:off x="3320577" y="39620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1" name="Ellipse 190"/>
            <p:cNvSpPr/>
            <p:nvPr/>
          </p:nvSpPr>
          <p:spPr>
            <a:xfrm>
              <a:off x="3569940" y="398499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1520446" y="95041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1658899" y="10888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9" name="Ellipse 108"/>
            <p:cNvSpPr/>
            <p:nvPr/>
          </p:nvSpPr>
          <p:spPr>
            <a:xfrm>
              <a:off x="1797353" y="11648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1797353" y="9712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1622464" y="8525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3" name="Ellipse 112"/>
            <p:cNvSpPr/>
            <p:nvPr/>
          </p:nvSpPr>
          <p:spPr>
            <a:xfrm>
              <a:off x="1697418" y="12148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1428840" y="8213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1922273" y="10461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6" name="Ellipse 115"/>
            <p:cNvSpPr/>
            <p:nvPr/>
          </p:nvSpPr>
          <p:spPr>
            <a:xfrm>
              <a:off x="1997226" y="12273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2215837" y="8338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1972240" y="9025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2140884" y="10461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2223125" y="11409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2285584" y="9847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2336070" y="6724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2204388" y="6100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4" name="Ellipse 123"/>
            <p:cNvSpPr/>
            <p:nvPr/>
          </p:nvSpPr>
          <p:spPr>
            <a:xfrm>
              <a:off x="2066974" y="741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2148174" y="44136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2030540" y="5798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7" name="Ellipse 126"/>
            <p:cNvSpPr/>
            <p:nvPr/>
          </p:nvSpPr>
          <p:spPr>
            <a:xfrm>
              <a:off x="1655779" y="6360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1886882" y="6360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2093518" y="3409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1874389" y="42991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1" name="Ellipse 130"/>
            <p:cNvSpPr/>
            <p:nvPr/>
          </p:nvSpPr>
          <p:spPr>
            <a:xfrm>
              <a:off x="1499625" y="4986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1755716" y="35496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1493381" y="6235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1974327" y="3737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5" name="Ellipse 134"/>
            <p:cNvSpPr/>
            <p:nvPr/>
          </p:nvSpPr>
          <p:spPr>
            <a:xfrm>
              <a:off x="2286628" y="5798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8" name="Ellipse 77"/>
            <p:cNvSpPr/>
            <p:nvPr/>
          </p:nvSpPr>
          <p:spPr>
            <a:xfrm>
              <a:off x="1085679" y="13467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9" name="Ellipse 78"/>
            <p:cNvSpPr/>
            <p:nvPr/>
          </p:nvSpPr>
          <p:spPr>
            <a:xfrm>
              <a:off x="1224132" y="14851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362586" y="15611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1" name="Ellipse 80"/>
            <p:cNvSpPr/>
            <p:nvPr/>
          </p:nvSpPr>
          <p:spPr>
            <a:xfrm>
              <a:off x="1362586" y="13675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2" name="Ellipse 81"/>
            <p:cNvSpPr/>
            <p:nvPr/>
          </p:nvSpPr>
          <p:spPr>
            <a:xfrm>
              <a:off x="1187697" y="12488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4" name="Ellipse 83"/>
            <p:cNvSpPr/>
            <p:nvPr/>
          </p:nvSpPr>
          <p:spPr>
            <a:xfrm>
              <a:off x="1262651" y="16111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5" name="Ellipse 84"/>
            <p:cNvSpPr/>
            <p:nvPr/>
          </p:nvSpPr>
          <p:spPr>
            <a:xfrm>
              <a:off x="994073" y="12176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7" name="Ellipse 86"/>
            <p:cNvSpPr/>
            <p:nvPr/>
          </p:nvSpPr>
          <p:spPr>
            <a:xfrm>
              <a:off x="1487506" y="144250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8" name="Ellipse 87"/>
            <p:cNvSpPr/>
            <p:nvPr/>
          </p:nvSpPr>
          <p:spPr>
            <a:xfrm>
              <a:off x="1562459" y="162364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0" name="Ellipse 89"/>
            <p:cNvSpPr/>
            <p:nvPr/>
          </p:nvSpPr>
          <p:spPr>
            <a:xfrm>
              <a:off x="1781070" y="123014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1" name="Ellipse 90"/>
            <p:cNvSpPr/>
            <p:nvPr/>
          </p:nvSpPr>
          <p:spPr>
            <a:xfrm>
              <a:off x="1537473" y="129884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3" name="Ellipse 92"/>
            <p:cNvSpPr/>
            <p:nvPr/>
          </p:nvSpPr>
          <p:spPr>
            <a:xfrm>
              <a:off x="1706117" y="14425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4" name="Ellipse 93"/>
            <p:cNvSpPr/>
            <p:nvPr/>
          </p:nvSpPr>
          <p:spPr>
            <a:xfrm>
              <a:off x="1788358" y="153723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6" name="Ellipse 95"/>
            <p:cNvSpPr/>
            <p:nvPr/>
          </p:nvSpPr>
          <p:spPr>
            <a:xfrm>
              <a:off x="1850817" y="138108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7" name="Ellipse 96"/>
            <p:cNvSpPr/>
            <p:nvPr/>
          </p:nvSpPr>
          <p:spPr>
            <a:xfrm>
              <a:off x="1901303" y="106878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9" name="Ellipse 98"/>
            <p:cNvSpPr/>
            <p:nvPr/>
          </p:nvSpPr>
          <p:spPr>
            <a:xfrm>
              <a:off x="1769620" y="10063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1632207" y="11374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1713407" y="83768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1595773" y="9761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1221012" y="103234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1" name="Ellipse 140"/>
            <p:cNvSpPr/>
            <p:nvPr/>
          </p:nvSpPr>
          <p:spPr>
            <a:xfrm>
              <a:off x="1452115" y="10323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1658751" y="7372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1439622" y="8262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1064858" y="89493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1320949" y="75127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1058614" y="101985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1539560" y="7700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1851860" y="9761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1630194" y="18853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1768647" y="20238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1907101" y="20998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1907101" y="1906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1732213" y="178750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1807166" y="21497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1538588" y="17562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8" name="Ellipse 157"/>
            <p:cNvSpPr/>
            <p:nvPr/>
          </p:nvSpPr>
          <p:spPr>
            <a:xfrm>
              <a:off x="2032021" y="19811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2106974" y="21622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2291212" y="187188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2081988" y="18374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2250632" y="19811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2332873" y="20758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4" name="Ellipse 163"/>
            <p:cNvSpPr/>
            <p:nvPr/>
          </p:nvSpPr>
          <p:spPr>
            <a:xfrm>
              <a:off x="2395332" y="191970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5" name="Ellipse 164"/>
            <p:cNvSpPr/>
            <p:nvPr/>
          </p:nvSpPr>
          <p:spPr>
            <a:xfrm>
              <a:off x="2445818" y="164178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6" name="Ellipse 165"/>
            <p:cNvSpPr/>
            <p:nvPr/>
          </p:nvSpPr>
          <p:spPr>
            <a:xfrm>
              <a:off x="2314136" y="157932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7" name="Ellipse 166"/>
            <p:cNvSpPr/>
            <p:nvPr/>
          </p:nvSpPr>
          <p:spPr>
            <a:xfrm>
              <a:off x="2176722" y="16245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8" name="Ellipse 167"/>
            <p:cNvSpPr/>
            <p:nvPr/>
          </p:nvSpPr>
          <p:spPr>
            <a:xfrm>
              <a:off x="2257922" y="137630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9" name="Ellipse 168"/>
            <p:cNvSpPr/>
            <p:nvPr/>
          </p:nvSpPr>
          <p:spPr>
            <a:xfrm>
              <a:off x="2140288" y="155486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0" name="Ellipse 169"/>
            <p:cNvSpPr/>
            <p:nvPr/>
          </p:nvSpPr>
          <p:spPr>
            <a:xfrm>
              <a:off x="1765527" y="15709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1" name="Ellipse 170"/>
            <p:cNvSpPr/>
            <p:nvPr/>
          </p:nvSpPr>
          <p:spPr>
            <a:xfrm>
              <a:off x="1996630" y="15709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2" name="Ellipse 171"/>
            <p:cNvSpPr/>
            <p:nvPr/>
          </p:nvSpPr>
          <p:spPr>
            <a:xfrm>
              <a:off x="2203267" y="12758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3" name="Ellipse 172"/>
            <p:cNvSpPr/>
            <p:nvPr/>
          </p:nvSpPr>
          <p:spPr>
            <a:xfrm>
              <a:off x="1984137" y="136485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4" name="Ellipse 173"/>
            <p:cNvSpPr/>
            <p:nvPr/>
          </p:nvSpPr>
          <p:spPr>
            <a:xfrm>
              <a:off x="1609373" y="14335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5" name="Ellipse 174"/>
            <p:cNvSpPr/>
            <p:nvPr/>
          </p:nvSpPr>
          <p:spPr>
            <a:xfrm>
              <a:off x="1865464" y="128990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6" name="Ellipse 175"/>
            <p:cNvSpPr/>
            <p:nvPr/>
          </p:nvSpPr>
          <p:spPr>
            <a:xfrm>
              <a:off x="1603129" y="15584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7" name="Ellipse 176"/>
            <p:cNvSpPr/>
            <p:nvPr/>
          </p:nvSpPr>
          <p:spPr>
            <a:xfrm>
              <a:off x="2084076" y="13086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8" name="Ellipse 177"/>
            <p:cNvSpPr/>
            <p:nvPr/>
          </p:nvSpPr>
          <p:spPr>
            <a:xfrm>
              <a:off x="2396376" y="151475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1" name="Ellipse 180"/>
            <p:cNvSpPr/>
            <p:nvPr/>
          </p:nvSpPr>
          <p:spPr>
            <a:xfrm>
              <a:off x="3066586" y="39011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3164937" y="403957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3366409" y="40869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5" name="Ellipse 184"/>
            <p:cNvSpPr/>
            <p:nvPr/>
          </p:nvSpPr>
          <p:spPr>
            <a:xfrm>
              <a:off x="3168605" y="38032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6" name="Ellipse 185"/>
            <p:cNvSpPr/>
            <p:nvPr/>
          </p:nvSpPr>
          <p:spPr>
            <a:xfrm>
              <a:off x="3243558" y="416553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974980" y="37720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8" name="Ellipse 187"/>
            <p:cNvSpPr/>
            <p:nvPr/>
          </p:nvSpPr>
          <p:spPr>
            <a:xfrm>
              <a:off x="3468413" y="399689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3543366" y="41780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0" name="Ellipse 189"/>
            <p:cNvSpPr/>
            <p:nvPr/>
          </p:nvSpPr>
          <p:spPr>
            <a:xfrm>
              <a:off x="3761977" y="37845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2" name="Ellipse 191"/>
            <p:cNvSpPr/>
            <p:nvPr/>
          </p:nvSpPr>
          <p:spPr>
            <a:xfrm>
              <a:off x="3687024" y="39968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3" name="Ellipse 192"/>
            <p:cNvSpPr/>
            <p:nvPr/>
          </p:nvSpPr>
          <p:spPr>
            <a:xfrm>
              <a:off x="3769265" y="40916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4" name="Ellipse 193"/>
            <p:cNvSpPr/>
            <p:nvPr/>
          </p:nvSpPr>
          <p:spPr>
            <a:xfrm>
              <a:off x="3831724" y="39354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5" name="Ellipse 194"/>
            <p:cNvSpPr/>
            <p:nvPr/>
          </p:nvSpPr>
          <p:spPr>
            <a:xfrm>
              <a:off x="3882210" y="362317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6" name="Ellipse 195"/>
            <p:cNvSpPr/>
            <p:nvPr/>
          </p:nvSpPr>
          <p:spPr>
            <a:xfrm>
              <a:off x="3750528" y="35607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7" name="Ellipse 196"/>
            <p:cNvSpPr/>
            <p:nvPr/>
          </p:nvSpPr>
          <p:spPr>
            <a:xfrm>
              <a:off x="3613114" y="369187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8" name="Ellipse 197"/>
            <p:cNvSpPr/>
            <p:nvPr/>
          </p:nvSpPr>
          <p:spPr>
            <a:xfrm>
              <a:off x="3694314" y="33920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9" name="Ellipse 198"/>
            <p:cNvSpPr/>
            <p:nvPr/>
          </p:nvSpPr>
          <p:spPr>
            <a:xfrm>
              <a:off x="3576680" y="353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0" name="Ellipse 199"/>
            <p:cNvSpPr/>
            <p:nvPr/>
          </p:nvSpPr>
          <p:spPr>
            <a:xfrm>
              <a:off x="3161816" y="358673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1" name="Ellipse 200"/>
            <p:cNvSpPr/>
            <p:nvPr/>
          </p:nvSpPr>
          <p:spPr>
            <a:xfrm>
              <a:off x="3433022" y="354663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2" name="Ellipse 201"/>
            <p:cNvSpPr/>
            <p:nvPr/>
          </p:nvSpPr>
          <p:spPr>
            <a:xfrm>
              <a:off x="3639659" y="32916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3" name="Ellipse 202"/>
            <p:cNvSpPr/>
            <p:nvPr/>
          </p:nvSpPr>
          <p:spPr>
            <a:xfrm>
              <a:off x="3420529" y="33806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4" name="Ellipse 203"/>
            <p:cNvSpPr/>
            <p:nvPr/>
          </p:nvSpPr>
          <p:spPr>
            <a:xfrm>
              <a:off x="3045765" y="34493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5" name="Ellipse 204"/>
            <p:cNvSpPr/>
            <p:nvPr/>
          </p:nvSpPr>
          <p:spPr>
            <a:xfrm>
              <a:off x="3301856" y="330566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6" name="Ellipse 205"/>
            <p:cNvSpPr/>
            <p:nvPr/>
          </p:nvSpPr>
          <p:spPr>
            <a:xfrm>
              <a:off x="3039521" y="35742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7" name="Ellipse 206"/>
            <p:cNvSpPr/>
            <p:nvPr/>
          </p:nvSpPr>
          <p:spPr>
            <a:xfrm>
              <a:off x="3520468" y="33244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8" name="Ellipse 207"/>
            <p:cNvSpPr/>
            <p:nvPr/>
          </p:nvSpPr>
          <p:spPr>
            <a:xfrm>
              <a:off x="3832768" y="353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1" name="Ellipse 210"/>
            <p:cNvSpPr/>
            <p:nvPr/>
          </p:nvSpPr>
          <p:spPr>
            <a:xfrm>
              <a:off x="1434788" y="239495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2" name="Ellipse 211"/>
            <p:cNvSpPr/>
            <p:nvPr/>
          </p:nvSpPr>
          <p:spPr>
            <a:xfrm>
              <a:off x="1573242" y="253340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3" name="Ellipse 212"/>
            <p:cNvSpPr/>
            <p:nvPr/>
          </p:nvSpPr>
          <p:spPr>
            <a:xfrm>
              <a:off x="1711695" y="260939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4" name="Ellipse 213"/>
            <p:cNvSpPr/>
            <p:nvPr/>
          </p:nvSpPr>
          <p:spPr>
            <a:xfrm>
              <a:off x="1711695" y="24157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5" name="Ellipse 214"/>
            <p:cNvSpPr/>
            <p:nvPr/>
          </p:nvSpPr>
          <p:spPr>
            <a:xfrm>
              <a:off x="1536807" y="229709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6" name="Ellipse 215"/>
            <p:cNvSpPr/>
            <p:nvPr/>
          </p:nvSpPr>
          <p:spPr>
            <a:xfrm>
              <a:off x="1611761" y="26593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7" name="Ellipse 216"/>
            <p:cNvSpPr/>
            <p:nvPr/>
          </p:nvSpPr>
          <p:spPr>
            <a:xfrm>
              <a:off x="1343182" y="22658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8" name="Ellipse 217"/>
            <p:cNvSpPr/>
            <p:nvPr/>
          </p:nvSpPr>
          <p:spPr>
            <a:xfrm>
              <a:off x="1836615" y="2490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9" name="Ellipse 218"/>
            <p:cNvSpPr/>
            <p:nvPr/>
          </p:nvSpPr>
          <p:spPr>
            <a:xfrm>
              <a:off x="1911568" y="26718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0" name="Ellipse 219"/>
            <p:cNvSpPr/>
            <p:nvPr/>
          </p:nvSpPr>
          <p:spPr>
            <a:xfrm>
              <a:off x="2130180" y="22783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1" name="Ellipse 220"/>
            <p:cNvSpPr/>
            <p:nvPr/>
          </p:nvSpPr>
          <p:spPr>
            <a:xfrm>
              <a:off x="1886582" y="23470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2" name="Ellipse 221"/>
            <p:cNvSpPr/>
            <p:nvPr/>
          </p:nvSpPr>
          <p:spPr>
            <a:xfrm>
              <a:off x="2055226" y="2490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3" name="Ellipse 222"/>
            <p:cNvSpPr/>
            <p:nvPr/>
          </p:nvSpPr>
          <p:spPr>
            <a:xfrm>
              <a:off x="2137467" y="25854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4" name="Ellipse 223"/>
            <p:cNvSpPr/>
            <p:nvPr/>
          </p:nvSpPr>
          <p:spPr>
            <a:xfrm>
              <a:off x="2199926" y="242930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5" name="Ellipse 224"/>
            <p:cNvSpPr/>
            <p:nvPr/>
          </p:nvSpPr>
          <p:spPr>
            <a:xfrm>
              <a:off x="2250413" y="211700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6" name="Ellipse 225"/>
            <p:cNvSpPr/>
            <p:nvPr/>
          </p:nvSpPr>
          <p:spPr>
            <a:xfrm>
              <a:off x="2118730" y="20545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7" name="Ellipse 226"/>
            <p:cNvSpPr/>
            <p:nvPr/>
          </p:nvSpPr>
          <p:spPr>
            <a:xfrm>
              <a:off x="1981316" y="218570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8" name="Ellipse 227"/>
            <p:cNvSpPr/>
            <p:nvPr/>
          </p:nvSpPr>
          <p:spPr>
            <a:xfrm>
              <a:off x="2062516" y="188589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9" name="Ellipse 228"/>
            <p:cNvSpPr/>
            <p:nvPr/>
          </p:nvSpPr>
          <p:spPr>
            <a:xfrm>
              <a:off x="1944882" y="202435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0" name="Ellipse 229"/>
            <p:cNvSpPr/>
            <p:nvPr/>
          </p:nvSpPr>
          <p:spPr>
            <a:xfrm>
              <a:off x="1570121" y="20805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1" name="Ellipse 230"/>
            <p:cNvSpPr/>
            <p:nvPr/>
          </p:nvSpPr>
          <p:spPr>
            <a:xfrm>
              <a:off x="1801224" y="20805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2" name="Ellipse 231"/>
            <p:cNvSpPr/>
            <p:nvPr/>
          </p:nvSpPr>
          <p:spPr>
            <a:xfrm>
              <a:off x="2007861" y="178545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3" name="Ellipse 232"/>
            <p:cNvSpPr/>
            <p:nvPr/>
          </p:nvSpPr>
          <p:spPr>
            <a:xfrm>
              <a:off x="1788731" y="187444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4" name="Ellipse 233"/>
            <p:cNvSpPr/>
            <p:nvPr/>
          </p:nvSpPr>
          <p:spPr>
            <a:xfrm>
              <a:off x="1413967" y="19431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5" name="Ellipse 234"/>
            <p:cNvSpPr/>
            <p:nvPr/>
          </p:nvSpPr>
          <p:spPr>
            <a:xfrm>
              <a:off x="1670058" y="179949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6" name="Ellipse 235"/>
            <p:cNvSpPr/>
            <p:nvPr/>
          </p:nvSpPr>
          <p:spPr>
            <a:xfrm>
              <a:off x="1407723" y="2068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7" name="Ellipse 236"/>
            <p:cNvSpPr/>
            <p:nvPr/>
          </p:nvSpPr>
          <p:spPr>
            <a:xfrm>
              <a:off x="1888670" y="181823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8" name="Ellipse 237"/>
            <p:cNvSpPr/>
            <p:nvPr/>
          </p:nvSpPr>
          <p:spPr>
            <a:xfrm>
              <a:off x="2200970" y="202435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1" name="Ellipse 240"/>
            <p:cNvSpPr/>
            <p:nvPr/>
          </p:nvSpPr>
          <p:spPr>
            <a:xfrm>
              <a:off x="1315189" y="30426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2" name="Ellipse 241"/>
            <p:cNvSpPr/>
            <p:nvPr/>
          </p:nvSpPr>
          <p:spPr>
            <a:xfrm>
              <a:off x="1453643" y="31811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3" name="Ellipse 242"/>
            <p:cNvSpPr/>
            <p:nvPr/>
          </p:nvSpPr>
          <p:spPr>
            <a:xfrm>
              <a:off x="1592096" y="32571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4" name="Ellipse 243"/>
            <p:cNvSpPr/>
            <p:nvPr/>
          </p:nvSpPr>
          <p:spPr>
            <a:xfrm>
              <a:off x="1592096" y="30634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5" name="Ellipse 244"/>
            <p:cNvSpPr/>
            <p:nvPr/>
          </p:nvSpPr>
          <p:spPr>
            <a:xfrm>
              <a:off x="1417208" y="294481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6" name="Ellipse 245"/>
            <p:cNvSpPr/>
            <p:nvPr/>
          </p:nvSpPr>
          <p:spPr>
            <a:xfrm>
              <a:off x="1492162" y="33070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7" name="Ellipse 246"/>
            <p:cNvSpPr/>
            <p:nvPr/>
          </p:nvSpPr>
          <p:spPr>
            <a:xfrm>
              <a:off x="1223583" y="29135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8" name="Ellipse 247"/>
            <p:cNvSpPr/>
            <p:nvPr/>
          </p:nvSpPr>
          <p:spPr>
            <a:xfrm>
              <a:off x="1717016" y="313844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9" name="Ellipse 248"/>
            <p:cNvSpPr/>
            <p:nvPr/>
          </p:nvSpPr>
          <p:spPr>
            <a:xfrm>
              <a:off x="1791969" y="331957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0" name="Ellipse 249"/>
            <p:cNvSpPr/>
            <p:nvPr/>
          </p:nvSpPr>
          <p:spPr>
            <a:xfrm>
              <a:off x="2010581" y="292607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1" name="Ellipse 250"/>
            <p:cNvSpPr/>
            <p:nvPr/>
          </p:nvSpPr>
          <p:spPr>
            <a:xfrm>
              <a:off x="1766983" y="299478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2" name="Ellipse 251"/>
            <p:cNvSpPr/>
            <p:nvPr/>
          </p:nvSpPr>
          <p:spPr>
            <a:xfrm>
              <a:off x="1935628" y="31384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3" name="Ellipse 252"/>
            <p:cNvSpPr/>
            <p:nvPr/>
          </p:nvSpPr>
          <p:spPr>
            <a:xfrm>
              <a:off x="2017869" y="3233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4" name="Ellipse 253"/>
            <p:cNvSpPr/>
            <p:nvPr/>
          </p:nvSpPr>
          <p:spPr>
            <a:xfrm>
              <a:off x="2080327" y="30770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5" name="Ellipse 254"/>
            <p:cNvSpPr/>
            <p:nvPr/>
          </p:nvSpPr>
          <p:spPr>
            <a:xfrm>
              <a:off x="2130814" y="2764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6" name="Ellipse 255"/>
            <p:cNvSpPr/>
            <p:nvPr/>
          </p:nvSpPr>
          <p:spPr>
            <a:xfrm>
              <a:off x="1999131" y="270226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7" name="Ellipse 256"/>
            <p:cNvSpPr/>
            <p:nvPr/>
          </p:nvSpPr>
          <p:spPr>
            <a:xfrm>
              <a:off x="1861718" y="28334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8" name="Ellipse 257"/>
            <p:cNvSpPr/>
            <p:nvPr/>
          </p:nvSpPr>
          <p:spPr>
            <a:xfrm>
              <a:off x="1942917" y="25336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9" name="Ellipse 258"/>
            <p:cNvSpPr/>
            <p:nvPr/>
          </p:nvSpPr>
          <p:spPr>
            <a:xfrm>
              <a:off x="1825284" y="2672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0" name="Ellipse 259"/>
            <p:cNvSpPr/>
            <p:nvPr/>
          </p:nvSpPr>
          <p:spPr>
            <a:xfrm>
              <a:off x="1450522" y="27282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1" name="Ellipse 260"/>
            <p:cNvSpPr/>
            <p:nvPr/>
          </p:nvSpPr>
          <p:spPr>
            <a:xfrm>
              <a:off x="1681625" y="272828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2" name="Ellipse 261"/>
            <p:cNvSpPr/>
            <p:nvPr/>
          </p:nvSpPr>
          <p:spPr>
            <a:xfrm>
              <a:off x="1888262" y="24331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3" name="Ellipse 262"/>
            <p:cNvSpPr/>
            <p:nvPr/>
          </p:nvSpPr>
          <p:spPr>
            <a:xfrm>
              <a:off x="1669133" y="25221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4" name="Ellipse 263"/>
            <p:cNvSpPr/>
            <p:nvPr/>
          </p:nvSpPr>
          <p:spPr>
            <a:xfrm>
              <a:off x="1294368" y="25908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5" name="Ellipse 264"/>
            <p:cNvSpPr/>
            <p:nvPr/>
          </p:nvSpPr>
          <p:spPr>
            <a:xfrm>
              <a:off x="1550459" y="244721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6" name="Ellipse 265"/>
            <p:cNvSpPr/>
            <p:nvPr/>
          </p:nvSpPr>
          <p:spPr>
            <a:xfrm>
              <a:off x="1288124" y="271579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7" name="Ellipse 266"/>
            <p:cNvSpPr/>
            <p:nvPr/>
          </p:nvSpPr>
          <p:spPr>
            <a:xfrm>
              <a:off x="1769071" y="24659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8" name="Ellipse 267"/>
            <p:cNvSpPr/>
            <p:nvPr/>
          </p:nvSpPr>
          <p:spPr>
            <a:xfrm>
              <a:off x="2081371" y="2672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1" name="Ellipse 270"/>
            <p:cNvSpPr/>
            <p:nvPr/>
          </p:nvSpPr>
          <p:spPr>
            <a:xfrm>
              <a:off x="1716481" y="39306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2" name="Ellipse 271"/>
            <p:cNvSpPr/>
            <p:nvPr/>
          </p:nvSpPr>
          <p:spPr>
            <a:xfrm>
              <a:off x="1854935" y="406910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3" name="Ellipse 272"/>
            <p:cNvSpPr/>
            <p:nvPr/>
          </p:nvSpPr>
          <p:spPr>
            <a:xfrm>
              <a:off x="1993388" y="414510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4" name="Ellipse 273"/>
            <p:cNvSpPr/>
            <p:nvPr/>
          </p:nvSpPr>
          <p:spPr>
            <a:xfrm>
              <a:off x="1993388" y="39514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5" name="Ellipse 274"/>
            <p:cNvSpPr/>
            <p:nvPr/>
          </p:nvSpPr>
          <p:spPr>
            <a:xfrm>
              <a:off x="1818500" y="383279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6" name="Ellipse 275"/>
            <p:cNvSpPr/>
            <p:nvPr/>
          </p:nvSpPr>
          <p:spPr>
            <a:xfrm>
              <a:off x="1893454" y="419506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7" name="Ellipse 276"/>
            <p:cNvSpPr/>
            <p:nvPr/>
          </p:nvSpPr>
          <p:spPr>
            <a:xfrm>
              <a:off x="1624876" y="38015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8" name="Ellipse 277"/>
            <p:cNvSpPr/>
            <p:nvPr/>
          </p:nvSpPr>
          <p:spPr>
            <a:xfrm>
              <a:off x="2118308" y="40264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9" name="Ellipse 278"/>
            <p:cNvSpPr/>
            <p:nvPr/>
          </p:nvSpPr>
          <p:spPr>
            <a:xfrm>
              <a:off x="2193261" y="420755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0" name="Ellipse 279"/>
            <p:cNvSpPr/>
            <p:nvPr/>
          </p:nvSpPr>
          <p:spPr>
            <a:xfrm>
              <a:off x="2411873" y="381405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1" name="Ellipse 280"/>
            <p:cNvSpPr/>
            <p:nvPr/>
          </p:nvSpPr>
          <p:spPr>
            <a:xfrm>
              <a:off x="2168275" y="38827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2" name="Ellipse 281"/>
            <p:cNvSpPr/>
            <p:nvPr/>
          </p:nvSpPr>
          <p:spPr>
            <a:xfrm>
              <a:off x="2336920" y="40264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3" name="Ellipse 282"/>
            <p:cNvSpPr/>
            <p:nvPr/>
          </p:nvSpPr>
          <p:spPr>
            <a:xfrm>
              <a:off x="2419161" y="41211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4" name="Ellipse 283"/>
            <p:cNvSpPr/>
            <p:nvPr/>
          </p:nvSpPr>
          <p:spPr>
            <a:xfrm>
              <a:off x="2481619" y="39650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5" name="Ellipse 284"/>
            <p:cNvSpPr/>
            <p:nvPr/>
          </p:nvSpPr>
          <p:spPr>
            <a:xfrm>
              <a:off x="2532106" y="365270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6" name="Ellipse 285"/>
            <p:cNvSpPr/>
            <p:nvPr/>
          </p:nvSpPr>
          <p:spPr>
            <a:xfrm>
              <a:off x="2400423" y="35902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7" name="Ellipse 286"/>
            <p:cNvSpPr/>
            <p:nvPr/>
          </p:nvSpPr>
          <p:spPr>
            <a:xfrm>
              <a:off x="2263010" y="37214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8" name="Ellipse 287"/>
            <p:cNvSpPr/>
            <p:nvPr/>
          </p:nvSpPr>
          <p:spPr>
            <a:xfrm>
              <a:off x="2344209" y="342160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9" name="Ellipse 288"/>
            <p:cNvSpPr/>
            <p:nvPr/>
          </p:nvSpPr>
          <p:spPr>
            <a:xfrm>
              <a:off x="2226576" y="35600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0" name="Ellipse 289"/>
            <p:cNvSpPr/>
            <p:nvPr/>
          </p:nvSpPr>
          <p:spPr>
            <a:xfrm>
              <a:off x="1851814" y="361626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1" name="Ellipse 290"/>
            <p:cNvSpPr/>
            <p:nvPr/>
          </p:nvSpPr>
          <p:spPr>
            <a:xfrm>
              <a:off x="2082917" y="36162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2" name="Ellipse 291"/>
            <p:cNvSpPr/>
            <p:nvPr/>
          </p:nvSpPr>
          <p:spPr>
            <a:xfrm>
              <a:off x="2289554" y="33211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3" name="Ellipse 292"/>
            <p:cNvSpPr/>
            <p:nvPr/>
          </p:nvSpPr>
          <p:spPr>
            <a:xfrm>
              <a:off x="2070425" y="34101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4" name="Ellipse 293"/>
            <p:cNvSpPr/>
            <p:nvPr/>
          </p:nvSpPr>
          <p:spPr>
            <a:xfrm>
              <a:off x="1695660" y="347885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5" name="Ellipse 294"/>
            <p:cNvSpPr/>
            <p:nvPr/>
          </p:nvSpPr>
          <p:spPr>
            <a:xfrm>
              <a:off x="1951751" y="333519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6" name="Ellipse 295"/>
            <p:cNvSpPr/>
            <p:nvPr/>
          </p:nvSpPr>
          <p:spPr>
            <a:xfrm>
              <a:off x="1689416" y="360377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7" name="Ellipse 296"/>
            <p:cNvSpPr/>
            <p:nvPr/>
          </p:nvSpPr>
          <p:spPr>
            <a:xfrm>
              <a:off x="2170363" y="33539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8" name="Ellipse 297"/>
            <p:cNvSpPr/>
            <p:nvPr/>
          </p:nvSpPr>
          <p:spPr>
            <a:xfrm>
              <a:off x="2482663" y="35600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1" name="Ellipse 300"/>
            <p:cNvSpPr/>
            <p:nvPr/>
          </p:nvSpPr>
          <p:spPr>
            <a:xfrm>
              <a:off x="839186" y="19883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2" name="Ellipse 301"/>
            <p:cNvSpPr/>
            <p:nvPr/>
          </p:nvSpPr>
          <p:spPr>
            <a:xfrm>
              <a:off x="977639" y="212682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3" name="Ellipse 302"/>
            <p:cNvSpPr/>
            <p:nvPr/>
          </p:nvSpPr>
          <p:spPr>
            <a:xfrm>
              <a:off x="1116093" y="22028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4" name="Ellipse 303"/>
            <p:cNvSpPr/>
            <p:nvPr/>
          </p:nvSpPr>
          <p:spPr>
            <a:xfrm>
              <a:off x="1116093" y="200919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5" name="Ellipse 304"/>
            <p:cNvSpPr/>
            <p:nvPr/>
          </p:nvSpPr>
          <p:spPr>
            <a:xfrm>
              <a:off x="941204" y="189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6" name="Ellipse 305"/>
            <p:cNvSpPr/>
            <p:nvPr/>
          </p:nvSpPr>
          <p:spPr>
            <a:xfrm>
              <a:off x="1016158" y="22527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7" name="Ellipse 306"/>
            <p:cNvSpPr/>
            <p:nvPr/>
          </p:nvSpPr>
          <p:spPr>
            <a:xfrm>
              <a:off x="747580" y="185929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8" name="Ellipse 307"/>
            <p:cNvSpPr/>
            <p:nvPr/>
          </p:nvSpPr>
          <p:spPr>
            <a:xfrm>
              <a:off x="1241013" y="20841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9" name="Ellipse 308"/>
            <p:cNvSpPr/>
            <p:nvPr/>
          </p:nvSpPr>
          <p:spPr>
            <a:xfrm>
              <a:off x="1253507" y="22652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0" name="Ellipse 309"/>
            <p:cNvSpPr/>
            <p:nvPr/>
          </p:nvSpPr>
          <p:spPr>
            <a:xfrm>
              <a:off x="1472119" y="18717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1" name="Ellipse 310"/>
            <p:cNvSpPr/>
            <p:nvPr/>
          </p:nvSpPr>
          <p:spPr>
            <a:xfrm>
              <a:off x="1228521" y="194048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2" name="Ellipse 311"/>
            <p:cNvSpPr/>
            <p:nvPr/>
          </p:nvSpPr>
          <p:spPr>
            <a:xfrm>
              <a:off x="1397166" y="208414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3" name="Ellipse 312"/>
            <p:cNvSpPr/>
            <p:nvPr/>
          </p:nvSpPr>
          <p:spPr>
            <a:xfrm>
              <a:off x="1479407" y="21788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4" name="Ellipse 313"/>
            <p:cNvSpPr/>
            <p:nvPr/>
          </p:nvSpPr>
          <p:spPr>
            <a:xfrm>
              <a:off x="1541865" y="202272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5" name="Ellipse 314"/>
            <p:cNvSpPr/>
            <p:nvPr/>
          </p:nvSpPr>
          <p:spPr>
            <a:xfrm>
              <a:off x="1592352" y="17104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6" name="Ellipse 315"/>
            <p:cNvSpPr/>
            <p:nvPr/>
          </p:nvSpPr>
          <p:spPr>
            <a:xfrm>
              <a:off x="1460669" y="164796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7" name="Ellipse 316"/>
            <p:cNvSpPr/>
            <p:nvPr/>
          </p:nvSpPr>
          <p:spPr>
            <a:xfrm>
              <a:off x="1323256" y="17791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8" name="Ellipse 317"/>
            <p:cNvSpPr/>
            <p:nvPr/>
          </p:nvSpPr>
          <p:spPr>
            <a:xfrm>
              <a:off x="1404455" y="14793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9" name="Ellipse 318"/>
            <p:cNvSpPr/>
            <p:nvPr/>
          </p:nvSpPr>
          <p:spPr>
            <a:xfrm>
              <a:off x="1286822" y="16177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0" name="Ellipse 319"/>
            <p:cNvSpPr/>
            <p:nvPr/>
          </p:nvSpPr>
          <p:spPr>
            <a:xfrm>
              <a:off x="974519" y="16739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1" name="Ellipse 320"/>
            <p:cNvSpPr/>
            <p:nvPr/>
          </p:nvSpPr>
          <p:spPr>
            <a:xfrm>
              <a:off x="1143163" y="16739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2" name="Ellipse 321"/>
            <p:cNvSpPr/>
            <p:nvPr/>
          </p:nvSpPr>
          <p:spPr>
            <a:xfrm>
              <a:off x="1349800" y="13788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3" name="Ellipse 322"/>
            <p:cNvSpPr/>
            <p:nvPr/>
          </p:nvSpPr>
          <p:spPr>
            <a:xfrm>
              <a:off x="1130671" y="146787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4" name="Ellipse 323"/>
            <p:cNvSpPr/>
            <p:nvPr/>
          </p:nvSpPr>
          <p:spPr>
            <a:xfrm>
              <a:off x="818365" y="15365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5" name="Ellipse 324"/>
            <p:cNvSpPr/>
            <p:nvPr/>
          </p:nvSpPr>
          <p:spPr>
            <a:xfrm>
              <a:off x="1011997" y="13929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6" name="Ellipse 325"/>
            <p:cNvSpPr/>
            <p:nvPr/>
          </p:nvSpPr>
          <p:spPr>
            <a:xfrm>
              <a:off x="812121" y="166149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7" name="Ellipse 326"/>
            <p:cNvSpPr/>
            <p:nvPr/>
          </p:nvSpPr>
          <p:spPr>
            <a:xfrm>
              <a:off x="1230609" y="14116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8" name="Ellipse 327"/>
            <p:cNvSpPr/>
            <p:nvPr/>
          </p:nvSpPr>
          <p:spPr>
            <a:xfrm>
              <a:off x="1542909" y="16177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3113272" y="348956"/>
            <a:ext cx="3344885" cy="4258787"/>
            <a:chOff x="3713264" y="431333"/>
            <a:chExt cx="2761360" cy="3515829"/>
          </a:xfrm>
        </p:grpSpPr>
        <p:sp>
          <p:nvSpPr>
            <p:cNvPr id="359" name="Ellipse 358"/>
            <p:cNvSpPr/>
            <p:nvPr/>
          </p:nvSpPr>
          <p:spPr>
            <a:xfrm>
              <a:off x="3713264" y="262049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5163040" y="2795162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9" name="Ellipse 388"/>
            <p:cNvSpPr/>
            <p:nvPr/>
          </p:nvSpPr>
          <p:spPr>
            <a:xfrm>
              <a:off x="4488801" y="215268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9" name="Ellipse 418"/>
            <p:cNvSpPr/>
            <p:nvPr/>
          </p:nvSpPr>
          <p:spPr>
            <a:xfrm>
              <a:off x="4796640" y="149061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9" name="Ellipse 448"/>
            <p:cNvSpPr/>
            <p:nvPr/>
          </p:nvSpPr>
          <p:spPr>
            <a:xfrm>
              <a:off x="4123486" y="992639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9" name="Ellipse 478"/>
            <p:cNvSpPr/>
            <p:nvPr/>
          </p:nvSpPr>
          <p:spPr>
            <a:xfrm>
              <a:off x="3820898" y="431333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9" name="Ellipse 508"/>
            <p:cNvSpPr/>
            <p:nvPr/>
          </p:nvSpPr>
          <p:spPr>
            <a:xfrm>
              <a:off x="5322624" y="2039698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9" name="Ellipse 538"/>
            <p:cNvSpPr/>
            <p:nvPr/>
          </p:nvSpPr>
          <p:spPr>
            <a:xfrm>
              <a:off x="4961478" y="583667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190517" y="442171"/>
            <a:ext cx="3164019" cy="4088831"/>
            <a:chOff x="2392888" y="331628"/>
            <a:chExt cx="2373014" cy="3066623"/>
          </a:xfrm>
        </p:grpSpPr>
        <p:sp>
          <p:nvSpPr>
            <p:cNvPr id="380" name="Ellipse 379"/>
            <p:cNvSpPr/>
            <p:nvPr/>
          </p:nvSpPr>
          <p:spPr>
            <a:xfrm>
              <a:off x="2764747" y="253671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1" name="Ellipse 330"/>
            <p:cNvSpPr/>
            <p:nvPr/>
          </p:nvSpPr>
          <p:spPr>
            <a:xfrm>
              <a:off x="3784412" y="30886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2" name="Ellipse 331"/>
            <p:cNvSpPr/>
            <p:nvPr/>
          </p:nvSpPr>
          <p:spPr>
            <a:xfrm>
              <a:off x="3922865" y="322709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3" name="Ellipse 332"/>
            <p:cNvSpPr/>
            <p:nvPr/>
          </p:nvSpPr>
          <p:spPr>
            <a:xfrm>
              <a:off x="4061319" y="33030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4" name="Ellipse 333"/>
            <p:cNvSpPr/>
            <p:nvPr/>
          </p:nvSpPr>
          <p:spPr>
            <a:xfrm>
              <a:off x="4061319" y="31094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5" name="Ellipse 334"/>
            <p:cNvSpPr/>
            <p:nvPr/>
          </p:nvSpPr>
          <p:spPr>
            <a:xfrm>
              <a:off x="3886431" y="29907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6" name="Ellipse 335"/>
            <p:cNvSpPr/>
            <p:nvPr/>
          </p:nvSpPr>
          <p:spPr>
            <a:xfrm>
              <a:off x="3961384" y="335305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7" name="Ellipse 336"/>
            <p:cNvSpPr/>
            <p:nvPr/>
          </p:nvSpPr>
          <p:spPr>
            <a:xfrm>
              <a:off x="3692806" y="295955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8" name="Ellipse 337"/>
            <p:cNvSpPr/>
            <p:nvPr/>
          </p:nvSpPr>
          <p:spPr>
            <a:xfrm>
              <a:off x="4186239" y="318441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9" name="Ellipse 338"/>
            <p:cNvSpPr/>
            <p:nvPr/>
          </p:nvSpPr>
          <p:spPr>
            <a:xfrm>
              <a:off x="4261192" y="336554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0" name="Ellipse 339"/>
            <p:cNvSpPr/>
            <p:nvPr/>
          </p:nvSpPr>
          <p:spPr>
            <a:xfrm>
              <a:off x="4479803" y="297204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1" name="Ellipse 340"/>
            <p:cNvSpPr/>
            <p:nvPr/>
          </p:nvSpPr>
          <p:spPr>
            <a:xfrm>
              <a:off x="4236206" y="30407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2" name="Ellipse 341"/>
            <p:cNvSpPr/>
            <p:nvPr/>
          </p:nvSpPr>
          <p:spPr>
            <a:xfrm>
              <a:off x="4404850" y="31844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3" name="Ellipse 342"/>
            <p:cNvSpPr/>
            <p:nvPr/>
          </p:nvSpPr>
          <p:spPr>
            <a:xfrm>
              <a:off x="4487091" y="32791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4" name="Ellipse 343"/>
            <p:cNvSpPr/>
            <p:nvPr/>
          </p:nvSpPr>
          <p:spPr>
            <a:xfrm>
              <a:off x="4549550" y="31229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5" name="Ellipse 344"/>
            <p:cNvSpPr/>
            <p:nvPr/>
          </p:nvSpPr>
          <p:spPr>
            <a:xfrm>
              <a:off x="4600037" y="281068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6" name="Ellipse 345"/>
            <p:cNvSpPr/>
            <p:nvPr/>
          </p:nvSpPr>
          <p:spPr>
            <a:xfrm>
              <a:off x="4468354" y="27482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7" name="Ellipse 346"/>
            <p:cNvSpPr/>
            <p:nvPr/>
          </p:nvSpPr>
          <p:spPr>
            <a:xfrm>
              <a:off x="4330940" y="28793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8" name="Ellipse 347"/>
            <p:cNvSpPr/>
            <p:nvPr/>
          </p:nvSpPr>
          <p:spPr>
            <a:xfrm>
              <a:off x="4154338" y="257958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9" name="Ellipse 348"/>
            <p:cNvSpPr/>
            <p:nvPr/>
          </p:nvSpPr>
          <p:spPr>
            <a:xfrm>
              <a:off x="4294506" y="27180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0" name="Ellipse 349"/>
            <p:cNvSpPr/>
            <p:nvPr/>
          </p:nvSpPr>
          <p:spPr>
            <a:xfrm>
              <a:off x="3919745" y="277425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1" name="Ellipse 350"/>
            <p:cNvSpPr/>
            <p:nvPr/>
          </p:nvSpPr>
          <p:spPr>
            <a:xfrm>
              <a:off x="4150848" y="27742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2" name="Ellipse 351"/>
            <p:cNvSpPr/>
            <p:nvPr/>
          </p:nvSpPr>
          <p:spPr>
            <a:xfrm>
              <a:off x="4357485" y="24791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3" name="Ellipse 352"/>
            <p:cNvSpPr/>
            <p:nvPr/>
          </p:nvSpPr>
          <p:spPr>
            <a:xfrm>
              <a:off x="4138355" y="25681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4" name="Ellipse 353"/>
            <p:cNvSpPr/>
            <p:nvPr/>
          </p:nvSpPr>
          <p:spPr>
            <a:xfrm>
              <a:off x="3763591" y="26368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5" name="Ellipse 354"/>
            <p:cNvSpPr/>
            <p:nvPr/>
          </p:nvSpPr>
          <p:spPr>
            <a:xfrm>
              <a:off x="4019682" y="24931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6" name="Ellipse 355"/>
            <p:cNvSpPr/>
            <p:nvPr/>
          </p:nvSpPr>
          <p:spPr>
            <a:xfrm>
              <a:off x="3757347" y="276176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7" name="Ellipse 356"/>
            <p:cNvSpPr/>
            <p:nvPr/>
          </p:nvSpPr>
          <p:spPr>
            <a:xfrm>
              <a:off x="4238294" y="25119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8" name="Ellipse 357"/>
            <p:cNvSpPr/>
            <p:nvPr/>
          </p:nvSpPr>
          <p:spPr>
            <a:xfrm>
              <a:off x="4292792" y="27180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0" name="Ellipse 359"/>
            <p:cNvSpPr/>
            <p:nvPr/>
          </p:nvSpPr>
          <p:spPr>
            <a:xfrm>
              <a:off x="2484494" y="29299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1" name="Ellipse 360"/>
            <p:cNvSpPr/>
            <p:nvPr/>
          </p:nvSpPr>
          <p:spPr>
            <a:xfrm>
              <a:off x="2622947" y="306840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2" name="Ellipse 361"/>
            <p:cNvSpPr/>
            <p:nvPr/>
          </p:nvSpPr>
          <p:spPr>
            <a:xfrm>
              <a:off x="2761401" y="31444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3" name="Ellipse 362"/>
            <p:cNvSpPr/>
            <p:nvPr/>
          </p:nvSpPr>
          <p:spPr>
            <a:xfrm>
              <a:off x="2761401" y="29507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4" name="Ellipse 363"/>
            <p:cNvSpPr/>
            <p:nvPr/>
          </p:nvSpPr>
          <p:spPr>
            <a:xfrm>
              <a:off x="2586512" y="28320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5" name="Ellipse 364"/>
            <p:cNvSpPr/>
            <p:nvPr/>
          </p:nvSpPr>
          <p:spPr>
            <a:xfrm>
              <a:off x="2661466" y="31943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6" name="Ellipse 365"/>
            <p:cNvSpPr/>
            <p:nvPr/>
          </p:nvSpPr>
          <p:spPr>
            <a:xfrm>
              <a:off x="2392888" y="28008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7" name="Ellipse 366"/>
            <p:cNvSpPr/>
            <p:nvPr/>
          </p:nvSpPr>
          <p:spPr>
            <a:xfrm>
              <a:off x="2886321" y="30257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8" name="Ellipse 367"/>
            <p:cNvSpPr/>
            <p:nvPr/>
          </p:nvSpPr>
          <p:spPr>
            <a:xfrm>
              <a:off x="2961274" y="32068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9" name="Ellipse 368"/>
            <p:cNvSpPr/>
            <p:nvPr/>
          </p:nvSpPr>
          <p:spPr>
            <a:xfrm>
              <a:off x="3179885" y="28133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0" name="Ellipse 369"/>
            <p:cNvSpPr/>
            <p:nvPr/>
          </p:nvSpPr>
          <p:spPr>
            <a:xfrm>
              <a:off x="2896185" y="29336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1" name="Ellipse 370"/>
            <p:cNvSpPr/>
            <p:nvPr/>
          </p:nvSpPr>
          <p:spPr>
            <a:xfrm>
              <a:off x="3070559" y="30600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2" name="Ellipse 371"/>
            <p:cNvSpPr/>
            <p:nvPr/>
          </p:nvSpPr>
          <p:spPr>
            <a:xfrm>
              <a:off x="3135613" y="31678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3" name="Ellipse 372"/>
            <p:cNvSpPr/>
            <p:nvPr/>
          </p:nvSpPr>
          <p:spPr>
            <a:xfrm>
              <a:off x="3249632" y="296430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4" name="Ellipse 373"/>
            <p:cNvSpPr/>
            <p:nvPr/>
          </p:nvSpPr>
          <p:spPr>
            <a:xfrm>
              <a:off x="3300118" y="265200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5" name="Ellipse 374"/>
            <p:cNvSpPr/>
            <p:nvPr/>
          </p:nvSpPr>
          <p:spPr>
            <a:xfrm>
              <a:off x="3168436" y="2589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6" name="Ellipse 375"/>
            <p:cNvSpPr/>
            <p:nvPr/>
          </p:nvSpPr>
          <p:spPr>
            <a:xfrm>
              <a:off x="3031022" y="27207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7" name="Ellipse 376"/>
            <p:cNvSpPr/>
            <p:nvPr/>
          </p:nvSpPr>
          <p:spPr>
            <a:xfrm>
              <a:off x="3112222" y="2420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8" name="Ellipse 377"/>
            <p:cNvSpPr/>
            <p:nvPr/>
          </p:nvSpPr>
          <p:spPr>
            <a:xfrm>
              <a:off x="2960215" y="2559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9" name="Ellipse 378"/>
            <p:cNvSpPr/>
            <p:nvPr/>
          </p:nvSpPr>
          <p:spPr>
            <a:xfrm>
              <a:off x="2591182" y="25926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1" name="Ellipse 380"/>
            <p:cNvSpPr/>
            <p:nvPr/>
          </p:nvSpPr>
          <p:spPr>
            <a:xfrm>
              <a:off x="3057566" y="2320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2" name="Ellipse 381"/>
            <p:cNvSpPr/>
            <p:nvPr/>
          </p:nvSpPr>
          <p:spPr>
            <a:xfrm>
              <a:off x="2838437" y="240945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3" name="Ellipse 382"/>
            <p:cNvSpPr/>
            <p:nvPr/>
          </p:nvSpPr>
          <p:spPr>
            <a:xfrm>
              <a:off x="2463673" y="24781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4" name="Ellipse 383"/>
            <p:cNvSpPr/>
            <p:nvPr/>
          </p:nvSpPr>
          <p:spPr>
            <a:xfrm>
              <a:off x="2719764" y="23344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5" name="Ellipse 384"/>
            <p:cNvSpPr/>
            <p:nvPr/>
          </p:nvSpPr>
          <p:spPr>
            <a:xfrm>
              <a:off x="2457429" y="26030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6" name="Ellipse 385"/>
            <p:cNvSpPr/>
            <p:nvPr/>
          </p:nvSpPr>
          <p:spPr>
            <a:xfrm>
              <a:off x="2961291" y="23532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7" name="Ellipse 386"/>
            <p:cNvSpPr/>
            <p:nvPr/>
          </p:nvSpPr>
          <p:spPr>
            <a:xfrm>
              <a:off x="3250676" y="2559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0" name="Ellipse 389"/>
            <p:cNvSpPr/>
            <p:nvPr/>
          </p:nvSpPr>
          <p:spPr>
            <a:xfrm>
              <a:off x="3171873" y="25049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1" name="Ellipse 390"/>
            <p:cNvSpPr/>
            <p:nvPr/>
          </p:nvSpPr>
          <p:spPr>
            <a:xfrm>
              <a:off x="2651500" y="27407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2" name="Ellipse 391"/>
            <p:cNvSpPr/>
            <p:nvPr/>
          </p:nvSpPr>
          <p:spPr>
            <a:xfrm>
              <a:off x="3448781" y="27194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3" name="Ellipse 392"/>
            <p:cNvSpPr/>
            <p:nvPr/>
          </p:nvSpPr>
          <p:spPr>
            <a:xfrm>
              <a:off x="3448781" y="25257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4" name="Ellipse 393"/>
            <p:cNvSpPr/>
            <p:nvPr/>
          </p:nvSpPr>
          <p:spPr>
            <a:xfrm>
              <a:off x="3273892" y="240709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5" name="Ellipse 394"/>
            <p:cNvSpPr/>
            <p:nvPr/>
          </p:nvSpPr>
          <p:spPr>
            <a:xfrm>
              <a:off x="3348846" y="27693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6" name="Ellipse 395"/>
            <p:cNvSpPr/>
            <p:nvPr/>
          </p:nvSpPr>
          <p:spPr>
            <a:xfrm>
              <a:off x="3080268" y="23758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7" name="Ellipse 396"/>
            <p:cNvSpPr/>
            <p:nvPr/>
          </p:nvSpPr>
          <p:spPr>
            <a:xfrm>
              <a:off x="3573701" y="26007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8" name="Ellipse 397"/>
            <p:cNvSpPr/>
            <p:nvPr/>
          </p:nvSpPr>
          <p:spPr>
            <a:xfrm>
              <a:off x="3648654" y="27818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9" name="Ellipse 398"/>
            <p:cNvSpPr/>
            <p:nvPr/>
          </p:nvSpPr>
          <p:spPr>
            <a:xfrm>
              <a:off x="3867265" y="23883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0" name="Ellipse 399"/>
            <p:cNvSpPr/>
            <p:nvPr/>
          </p:nvSpPr>
          <p:spPr>
            <a:xfrm>
              <a:off x="3623667" y="245706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1" name="Ellipse 400"/>
            <p:cNvSpPr/>
            <p:nvPr/>
          </p:nvSpPr>
          <p:spPr>
            <a:xfrm>
              <a:off x="3792312" y="26007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2" name="Ellipse 401"/>
            <p:cNvSpPr/>
            <p:nvPr/>
          </p:nvSpPr>
          <p:spPr>
            <a:xfrm>
              <a:off x="3874553" y="26954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3" name="Ellipse 402"/>
            <p:cNvSpPr/>
            <p:nvPr/>
          </p:nvSpPr>
          <p:spPr>
            <a:xfrm>
              <a:off x="3937012" y="253930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4" name="Ellipse 403"/>
            <p:cNvSpPr/>
            <p:nvPr/>
          </p:nvSpPr>
          <p:spPr>
            <a:xfrm>
              <a:off x="3987498" y="222700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5" name="Ellipse 404"/>
            <p:cNvSpPr/>
            <p:nvPr/>
          </p:nvSpPr>
          <p:spPr>
            <a:xfrm>
              <a:off x="3855815" y="2164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6" name="Ellipse 405"/>
            <p:cNvSpPr/>
            <p:nvPr/>
          </p:nvSpPr>
          <p:spPr>
            <a:xfrm>
              <a:off x="3718402" y="22957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7" name="Ellipse 406"/>
            <p:cNvSpPr/>
            <p:nvPr/>
          </p:nvSpPr>
          <p:spPr>
            <a:xfrm>
              <a:off x="3799602" y="1995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8" name="Ellipse 407"/>
            <p:cNvSpPr/>
            <p:nvPr/>
          </p:nvSpPr>
          <p:spPr>
            <a:xfrm>
              <a:off x="3681968" y="213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9" name="Ellipse 408"/>
            <p:cNvSpPr/>
            <p:nvPr/>
          </p:nvSpPr>
          <p:spPr>
            <a:xfrm>
              <a:off x="3307206" y="2190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0" name="Ellipse 409"/>
            <p:cNvSpPr/>
            <p:nvPr/>
          </p:nvSpPr>
          <p:spPr>
            <a:xfrm>
              <a:off x="3538310" y="21905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1" name="Ellipse 410"/>
            <p:cNvSpPr/>
            <p:nvPr/>
          </p:nvSpPr>
          <p:spPr>
            <a:xfrm>
              <a:off x="3744946" y="1895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2" name="Ellipse 411"/>
            <p:cNvSpPr/>
            <p:nvPr/>
          </p:nvSpPr>
          <p:spPr>
            <a:xfrm>
              <a:off x="3525817" y="1984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3" name="Ellipse 412"/>
            <p:cNvSpPr/>
            <p:nvPr/>
          </p:nvSpPr>
          <p:spPr>
            <a:xfrm>
              <a:off x="3151053" y="20531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4" name="Ellipse 413"/>
            <p:cNvSpPr/>
            <p:nvPr/>
          </p:nvSpPr>
          <p:spPr>
            <a:xfrm>
              <a:off x="3407144" y="19094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5" name="Ellipse 414"/>
            <p:cNvSpPr/>
            <p:nvPr/>
          </p:nvSpPr>
          <p:spPr>
            <a:xfrm>
              <a:off x="3144809" y="21780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6" name="Ellipse 415"/>
            <p:cNvSpPr/>
            <p:nvPr/>
          </p:nvSpPr>
          <p:spPr>
            <a:xfrm>
              <a:off x="3625755" y="19282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7" name="Ellipse 416"/>
            <p:cNvSpPr/>
            <p:nvPr/>
          </p:nvSpPr>
          <p:spPr>
            <a:xfrm>
              <a:off x="3938055" y="213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0" name="Ellipse 419"/>
            <p:cNvSpPr/>
            <p:nvPr/>
          </p:nvSpPr>
          <p:spPr>
            <a:xfrm>
              <a:off x="3451542" y="1903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1" name="Ellipse 420"/>
            <p:cNvSpPr/>
            <p:nvPr/>
          </p:nvSpPr>
          <p:spPr>
            <a:xfrm>
              <a:off x="3589995" y="204192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2" name="Ellipse 421"/>
            <p:cNvSpPr/>
            <p:nvPr/>
          </p:nvSpPr>
          <p:spPr>
            <a:xfrm>
              <a:off x="3728449" y="21179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3" name="Ellipse 422"/>
            <p:cNvSpPr/>
            <p:nvPr/>
          </p:nvSpPr>
          <p:spPr>
            <a:xfrm>
              <a:off x="3728449" y="192428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4" name="Ellipse 423"/>
            <p:cNvSpPr/>
            <p:nvPr/>
          </p:nvSpPr>
          <p:spPr>
            <a:xfrm>
              <a:off x="3553560" y="180561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5" name="Ellipse 424"/>
            <p:cNvSpPr/>
            <p:nvPr/>
          </p:nvSpPr>
          <p:spPr>
            <a:xfrm>
              <a:off x="3628514" y="21678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6" name="Ellipse 425"/>
            <p:cNvSpPr/>
            <p:nvPr/>
          </p:nvSpPr>
          <p:spPr>
            <a:xfrm>
              <a:off x="3359936" y="17743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7" name="Ellipse 426"/>
            <p:cNvSpPr/>
            <p:nvPr/>
          </p:nvSpPr>
          <p:spPr>
            <a:xfrm>
              <a:off x="3853369" y="19992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8" name="Ellipse 427"/>
            <p:cNvSpPr/>
            <p:nvPr/>
          </p:nvSpPr>
          <p:spPr>
            <a:xfrm>
              <a:off x="3928322" y="21803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9" name="Ellipse 428"/>
            <p:cNvSpPr/>
            <p:nvPr/>
          </p:nvSpPr>
          <p:spPr>
            <a:xfrm>
              <a:off x="4146933" y="17868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0" name="Ellipse 429"/>
            <p:cNvSpPr/>
            <p:nvPr/>
          </p:nvSpPr>
          <p:spPr>
            <a:xfrm>
              <a:off x="3903336" y="18555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1" name="Ellipse 430"/>
            <p:cNvSpPr/>
            <p:nvPr/>
          </p:nvSpPr>
          <p:spPr>
            <a:xfrm>
              <a:off x="4071980" y="199924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2" name="Ellipse 431"/>
            <p:cNvSpPr/>
            <p:nvPr/>
          </p:nvSpPr>
          <p:spPr>
            <a:xfrm>
              <a:off x="4154221" y="2093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3" name="Ellipse 432"/>
            <p:cNvSpPr/>
            <p:nvPr/>
          </p:nvSpPr>
          <p:spPr>
            <a:xfrm>
              <a:off x="4216680" y="19378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4" name="Ellipse 433"/>
            <p:cNvSpPr/>
            <p:nvPr/>
          </p:nvSpPr>
          <p:spPr>
            <a:xfrm>
              <a:off x="4267166" y="16255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5" name="Ellipse 434"/>
            <p:cNvSpPr/>
            <p:nvPr/>
          </p:nvSpPr>
          <p:spPr>
            <a:xfrm>
              <a:off x="4135484" y="156306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6" name="Ellipse 435"/>
            <p:cNvSpPr/>
            <p:nvPr/>
          </p:nvSpPr>
          <p:spPr>
            <a:xfrm>
              <a:off x="3998070" y="16942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7" name="Ellipse 436"/>
            <p:cNvSpPr/>
            <p:nvPr/>
          </p:nvSpPr>
          <p:spPr>
            <a:xfrm>
              <a:off x="4079270" y="139441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8" name="Ellipse 437"/>
            <p:cNvSpPr/>
            <p:nvPr/>
          </p:nvSpPr>
          <p:spPr>
            <a:xfrm>
              <a:off x="3961636" y="15328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9" name="Ellipse 438"/>
            <p:cNvSpPr/>
            <p:nvPr/>
          </p:nvSpPr>
          <p:spPr>
            <a:xfrm>
              <a:off x="3586875" y="158908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0" name="Ellipse 439"/>
            <p:cNvSpPr/>
            <p:nvPr/>
          </p:nvSpPr>
          <p:spPr>
            <a:xfrm>
              <a:off x="3817978" y="15890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1" name="Ellipse 440"/>
            <p:cNvSpPr/>
            <p:nvPr/>
          </p:nvSpPr>
          <p:spPr>
            <a:xfrm>
              <a:off x="4024614" y="12939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2" name="Ellipse 441"/>
            <p:cNvSpPr/>
            <p:nvPr/>
          </p:nvSpPr>
          <p:spPr>
            <a:xfrm>
              <a:off x="3805485" y="13829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3" name="Ellipse 442"/>
            <p:cNvSpPr/>
            <p:nvPr/>
          </p:nvSpPr>
          <p:spPr>
            <a:xfrm>
              <a:off x="3430721" y="14516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4" name="Ellipse 443"/>
            <p:cNvSpPr/>
            <p:nvPr/>
          </p:nvSpPr>
          <p:spPr>
            <a:xfrm>
              <a:off x="3686812" y="130801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5" name="Ellipse 444"/>
            <p:cNvSpPr/>
            <p:nvPr/>
          </p:nvSpPr>
          <p:spPr>
            <a:xfrm>
              <a:off x="3424477" y="15765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6" name="Ellipse 445"/>
            <p:cNvSpPr/>
            <p:nvPr/>
          </p:nvSpPr>
          <p:spPr>
            <a:xfrm>
              <a:off x="3905423" y="132675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7" name="Ellipse 446"/>
            <p:cNvSpPr/>
            <p:nvPr/>
          </p:nvSpPr>
          <p:spPr>
            <a:xfrm>
              <a:off x="4217724" y="15328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0" name="Ellipse 449"/>
            <p:cNvSpPr/>
            <p:nvPr/>
          </p:nvSpPr>
          <p:spPr>
            <a:xfrm>
              <a:off x="2839989" y="1525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1" name="Ellipse 450"/>
            <p:cNvSpPr/>
            <p:nvPr/>
          </p:nvSpPr>
          <p:spPr>
            <a:xfrm>
              <a:off x="2978443" y="15895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2" name="Ellipse 451"/>
            <p:cNvSpPr/>
            <p:nvPr/>
          </p:nvSpPr>
          <p:spPr>
            <a:xfrm>
              <a:off x="3116896" y="166551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3" name="Ellipse 452"/>
            <p:cNvSpPr/>
            <p:nvPr/>
          </p:nvSpPr>
          <p:spPr>
            <a:xfrm>
              <a:off x="3116896" y="15234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4" name="Ellipse 453"/>
            <p:cNvSpPr/>
            <p:nvPr/>
          </p:nvSpPr>
          <p:spPr>
            <a:xfrm>
              <a:off x="2942008" y="1324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5" name="Ellipse 454"/>
            <p:cNvSpPr/>
            <p:nvPr/>
          </p:nvSpPr>
          <p:spPr>
            <a:xfrm>
              <a:off x="3016962" y="17154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6" name="Ellipse 455"/>
            <p:cNvSpPr/>
            <p:nvPr/>
          </p:nvSpPr>
          <p:spPr>
            <a:xfrm>
              <a:off x="2748383" y="132198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7" name="Ellipse 456"/>
            <p:cNvSpPr/>
            <p:nvPr/>
          </p:nvSpPr>
          <p:spPr>
            <a:xfrm>
              <a:off x="3241816" y="15468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8" name="Ellipse 457"/>
            <p:cNvSpPr/>
            <p:nvPr/>
          </p:nvSpPr>
          <p:spPr>
            <a:xfrm>
              <a:off x="3316769" y="17279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9" name="Ellipse 458"/>
            <p:cNvSpPr/>
            <p:nvPr/>
          </p:nvSpPr>
          <p:spPr>
            <a:xfrm>
              <a:off x="3535381" y="13344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0" name="Ellipse 459"/>
            <p:cNvSpPr/>
            <p:nvPr/>
          </p:nvSpPr>
          <p:spPr>
            <a:xfrm>
              <a:off x="3291783" y="14031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1" name="Ellipse 460"/>
            <p:cNvSpPr/>
            <p:nvPr/>
          </p:nvSpPr>
          <p:spPr>
            <a:xfrm>
              <a:off x="3460428" y="15468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2" name="Ellipse 461"/>
            <p:cNvSpPr/>
            <p:nvPr/>
          </p:nvSpPr>
          <p:spPr>
            <a:xfrm>
              <a:off x="3542668" y="1641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3" name="Ellipse 462"/>
            <p:cNvSpPr/>
            <p:nvPr/>
          </p:nvSpPr>
          <p:spPr>
            <a:xfrm>
              <a:off x="3605127" y="14854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4" name="Ellipse 463"/>
            <p:cNvSpPr/>
            <p:nvPr/>
          </p:nvSpPr>
          <p:spPr>
            <a:xfrm>
              <a:off x="3655614" y="11731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5" name="Ellipse 464"/>
            <p:cNvSpPr/>
            <p:nvPr/>
          </p:nvSpPr>
          <p:spPr>
            <a:xfrm>
              <a:off x="3523931" y="11106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6" name="Ellipse 465"/>
            <p:cNvSpPr/>
            <p:nvPr/>
          </p:nvSpPr>
          <p:spPr>
            <a:xfrm>
              <a:off x="3386517" y="12418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7" name="Ellipse 466"/>
            <p:cNvSpPr/>
            <p:nvPr/>
          </p:nvSpPr>
          <p:spPr>
            <a:xfrm>
              <a:off x="3467717" y="94201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8" name="Ellipse 467"/>
            <p:cNvSpPr/>
            <p:nvPr/>
          </p:nvSpPr>
          <p:spPr>
            <a:xfrm>
              <a:off x="3350083" y="108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9" name="Ellipse 468"/>
            <p:cNvSpPr/>
            <p:nvPr/>
          </p:nvSpPr>
          <p:spPr>
            <a:xfrm>
              <a:off x="2975322" y="11366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0" name="Ellipse 469"/>
            <p:cNvSpPr/>
            <p:nvPr/>
          </p:nvSpPr>
          <p:spPr>
            <a:xfrm>
              <a:off x="3206425" y="11366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1" name="Ellipse 470"/>
            <p:cNvSpPr/>
            <p:nvPr/>
          </p:nvSpPr>
          <p:spPr>
            <a:xfrm>
              <a:off x="3413062" y="841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2" name="Ellipse 471"/>
            <p:cNvSpPr/>
            <p:nvPr/>
          </p:nvSpPr>
          <p:spPr>
            <a:xfrm>
              <a:off x="3193932" y="9305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3" name="Ellipse 472"/>
            <p:cNvSpPr/>
            <p:nvPr/>
          </p:nvSpPr>
          <p:spPr>
            <a:xfrm>
              <a:off x="2819168" y="9992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4" name="Ellipse 473"/>
            <p:cNvSpPr/>
            <p:nvPr/>
          </p:nvSpPr>
          <p:spPr>
            <a:xfrm>
              <a:off x="3075259" y="85561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5" name="Ellipse 474"/>
            <p:cNvSpPr/>
            <p:nvPr/>
          </p:nvSpPr>
          <p:spPr>
            <a:xfrm>
              <a:off x="2812924" y="112419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6" name="Ellipse 475"/>
            <p:cNvSpPr/>
            <p:nvPr/>
          </p:nvSpPr>
          <p:spPr>
            <a:xfrm>
              <a:off x="3293871" y="87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7" name="Ellipse 476"/>
            <p:cNvSpPr/>
            <p:nvPr/>
          </p:nvSpPr>
          <p:spPr>
            <a:xfrm>
              <a:off x="3606171" y="108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0" name="Ellipse 479"/>
            <p:cNvSpPr/>
            <p:nvPr/>
          </p:nvSpPr>
          <p:spPr>
            <a:xfrm>
              <a:off x="2571291" y="9411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1" name="Ellipse 480"/>
            <p:cNvSpPr/>
            <p:nvPr/>
          </p:nvSpPr>
          <p:spPr>
            <a:xfrm>
              <a:off x="2709744" y="107958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2" name="Ellipse 481"/>
            <p:cNvSpPr/>
            <p:nvPr/>
          </p:nvSpPr>
          <p:spPr>
            <a:xfrm>
              <a:off x="3089056" y="13617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3" name="Ellipse 482"/>
            <p:cNvSpPr/>
            <p:nvPr/>
          </p:nvSpPr>
          <p:spPr>
            <a:xfrm>
              <a:off x="2848198" y="9619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4" name="Ellipse 483"/>
            <p:cNvSpPr/>
            <p:nvPr/>
          </p:nvSpPr>
          <p:spPr>
            <a:xfrm>
              <a:off x="2673309" y="8432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5" name="Ellipse 484"/>
            <p:cNvSpPr/>
            <p:nvPr/>
          </p:nvSpPr>
          <p:spPr>
            <a:xfrm>
              <a:off x="2748263" y="1205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6" name="Ellipse 485"/>
            <p:cNvSpPr/>
            <p:nvPr/>
          </p:nvSpPr>
          <p:spPr>
            <a:xfrm>
              <a:off x="2479685" y="8120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7" name="Ellipse 486"/>
            <p:cNvSpPr/>
            <p:nvPr/>
          </p:nvSpPr>
          <p:spPr>
            <a:xfrm>
              <a:off x="2973118" y="10369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8" name="Ellipse 487"/>
            <p:cNvSpPr/>
            <p:nvPr/>
          </p:nvSpPr>
          <p:spPr>
            <a:xfrm>
              <a:off x="3048071" y="12180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9" name="Ellipse 488"/>
            <p:cNvSpPr/>
            <p:nvPr/>
          </p:nvSpPr>
          <p:spPr>
            <a:xfrm>
              <a:off x="3266682" y="8245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0" name="Ellipse 489"/>
            <p:cNvSpPr/>
            <p:nvPr/>
          </p:nvSpPr>
          <p:spPr>
            <a:xfrm>
              <a:off x="3023085" y="8932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1" name="Ellipse 490"/>
            <p:cNvSpPr/>
            <p:nvPr/>
          </p:nvSpPr>
          <p:spPr>
            <a:xfrm>
              <a:off x="3191729" y="1036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2" name="Ellipse 491"/>
            <p:cNvSpPr/>
            <p:nvPr/>
          </p:nvSpPr>
          <p:spPr>
            <a:xfrm>
              <a:off x="3273970" y="113163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3" name="Ellipse 492"/>
            <p:cNvSpPr/>
            <p:nvPr/>
          </p:nvSpPr>
          <p:spPr>
            <a:xfrm>
              <a:off x="3336429" y="97548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4" name="Ellipse 493"/>
            <p:cNvSpPr/>
            <p:nvPr/>
          </p:nvSpPr>
          <p:spPr>
            <a:xfrm>
              <a:off x="3386915" y="66317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5" name="Ellipse 494"/>
            <p:cNvSpPr/>
            <p:nvPr/>
          </p:nvSpPr>
          <p:spPr>
            <a:xfrm>
              <a:off x="3255233" y="60071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6" name="Ellipse 495"/>
            <p:cNvSpPr/>
            <p:nvPr/>
          </p:nvSpPr>
          <p:spPr>
            <a:xfrm>
              <a:off x="3117819" y="73188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7" name="Ellipse 496"/>
            <p:cNvSpPr/>
            <p:nvPr/>
          </p:nvSpPr>
          <p:spPr>
            <a:xfrm>
              <a:off x="3199019" y="4320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8" name="Ellipse 497"/>
            <p:cNvSpPr/>
            <p:nvPr/>
          </p:nvSpPr>
          <p:spPr>
            <a:xfrm>
              <a:off x="3081385" y="5705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9" name="Ellipse 498"/>
            <p:cNvSpPr/>
            <p:nvPr/>
          </p:nvSpPr>
          <p:spPr>
            <a:xfrm>
              <a:off x="2666521" y="54080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0" name="Ellipse 499"/>
            <p:cNvSpPr/>
            <p:nvPr/>
          </p:nvSpPr>
          <p:spPr>
            <a:xfrm>
              <a:off x="2937727" y="6267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1" name="Ellipse 500"/>
            <p:cNvSpPr/>
            <p:nvPr/>
          </p:nvSpPr>
          <p:spPr>
            <a:xfrm>
              <a:off x="3144363" y="3316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2" name="Ellipse 501"/>
            <p:cNvSpPr/>
            <p:nvPr/>
          </p:nvSpPr>
          <p:spPr>
            <a:xfrm>
              <a:off x="2925234" y="4206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3" name="Ellipse 502"/>
            <p:cNvSpPr/>
            <p:nvPr/>
          </p:nvSpPr>
          <p:spPr>
            <a:xfrm>
              <a:off x="2550470" y="48933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4" name="Ellipse 503"/>
            <p:cNvSpPr/>
            <p:nvPr/>
          </p:nvSpPr>
          <p:spPr>
            <a:xfrm>
              <a:off x="2806561" y="3456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5" name="Ellipse 504"/>
            <p:cNvSpPr/>
            <p:nvPr/>
          </p:nvSpPr>
          <p:spPr>
            <a:xfrm>
              <a:off x="2504123" y="61425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6" name="Ellipse 505"/>
            <p:cNvSpPr/>
            <p:nvPr/>
          </p:nvSpPr>
          <p:spPr>
            <a:xfrm>
              <a:off x="3025172" y="36441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7" name="Ellipse 506"/>
            <p:cNvSpPr/>
            <p:nvPr/>
          </p:nvSpPr>
          <p:spPr>
            <a:xfrm>
              <a:off x="3337473" y="5705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0" name="Ellipse 509"/>
            <p:cNvSpPr/>
            <p:nvPr/>
          </p:nvSpPr>
          <p:spPr>
            <a:xfrm>
              <a:off x="3917572" y="2390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1" name="Ellipse 510"/>
            <p:cNvSpPr/>
            <p:nvPr/>
          </p:nvSpPr>
          <p:spPr>
            <a:xfrm>
              <a:off x="4056025" y="25290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2" name="Ellipse 511"/>
            <p:cNvSpPr/>
            <p:nvPr/>
          </p:nvSpPr>
          <p:spPr>
            <a:xfrm>
              <a:off x="4452281" y="26050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3" name="Ellipse 512"/>
            <p:cNvSpPr/>
            <p:nvPr/>
          </p:nvSpPr>
          <p:spPr>
            <a:xfrm>
              <a:off x="4194479" y="241139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4" name="Ellipse 513"/>
            <p:cNvSpPr/>
            <p:nvPr/>
          </p:nvSpPr>
          <p:spPr>
            <a:xfrm>
              <a:off x="4019590" y="22927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5" name="Ellipse 514"/>
            <p:cNvSpPr/>
            <p:nvPr/>
          </p:nvSpPr>
          <p:spPr>
            <a:xfrm>
              <a:off x="4094544" y="26549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6" name="Ellipse 515"/>
            <p:cNvSpPr/>
            <p:nvPr/>
          </p:nvSpPr>
          <p:spPr>
            <a:xfrm>
              <a:off x="3825966" y="22614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7" name="Ellipse 516"/>
            <p:cNvSpPr/>
            <p:nvPr/>
          </p:nvSpPr>
          <p:spPr>
            <a:xfrm>
              <a:off x="4319399" y="248634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8" name="Ellipse 517"/>
            <p:cNvSpPr/>
            <p:nvPr/>
          </p:nvSpPr>
          <p:spPr>
            <a:xfrm>
              <a:off x="4394352" y="266747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9" name="Ellipse 518"/>
            <p:cNvSpPr/>
            <p:nvPr/>
          </p:nvSpPr>
          <p:spPr>
            <a:xfrm>
              <a:off x="4612963" y="227398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0" name="Ellipse 519"/>
            <p:cNvSpPr/>
            <p:nvPr/>
          </p:nvSpPr>
          <p:spPr>
            <a:xfrm>
              <a:off x="4369366" y="23426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1" name="Ellipse 520"/>
            <p:cNvSpPr/>
            <p:nvPr/>
          </p:nvSpPr>
          <p:spPr>
            <a:xfrm>
              <a:off x="4538010" y="248634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2" name="Ellipse 521"/>
            <p:cNvSpPr/>
            <p:nvPr/>
          </p:nvSpPr>
          <p:spPr>
            <a:xfrm>
              <a:off x="4620251" y="258107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3" name="Ellipse 522"/>
            <p:cNvSpPr/>
            <p:nvPr/>
          </p:nvSpPr>
          <p:spPr>
            <a:xfrm>
              <a:off x="4682710" y="24249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4" name="Ellipse 523"/>
            <p:cNvSpPr/>
            <p:nvPr/>
          </p:nvSpPr>
          <p:spPr>
            <a:xfrm>
              <a:off x="4733196" y="211262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5" name="Ellipse 524"/>
            <p:cNvSpPr/>
            <p:nvPr/>
          </p:nvSpPr>
          <p:spPr>
            <a:xfrm>
              <a:off x="4601514" y="205016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6" name="Ellipse 525"/>
            <p:cNvSpPr/>
            <p:nvPr/>
          </p:nvSpPr>
          <p:spPr>
            <a:xfrm>
              <a:off x="4464100" y="218133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7" name="Ellipse 526"/>
            <p:cNvSpPr/>
            <p:nvPr/>
          </p:nvSpPr>
          <p:spPr>
            <a:xfrm>
              <a:off x="4545300" y="18815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8" name="Ellipse 527"/>
            <p:cNvSpPr/>
            <p:nvPr/>
          </p:nvSpPr>
          <p:spPr>
            <a:xfrm>
              <a:off x="4427666" y="2019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9" name="Ellipse 528"/>
            <p:cNvSpPr/>
            <p:nvPr/>
          </p:nvSpPr>
          <p:spPr>
            <a:xfrm>
              <a:off x="4052905" y="20761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0" name="Ellipse 529"/>
            <p:cNvSpPr/>
            <p:nvPr/>
          </p:nvSpPr>
          <p:spPr>
            <a:xfrm>
              <a:off x="4284008" y="20761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1" name="Ellipse 530"/>
            <p:cNvSpPr/>
            <p:nvPr/>
          </p:nvSpPr>
          <p:spPr>
            <a:xfrm>
              <a:off x="4490644" y="17810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2" name="Ellipse 531"/>
            <p:cNvSpPr/>
            <p:nvPr/>
          </p:nvSpPr>
          <p:spPr>
            <a:xfrm>
              <a:off x="4271515" y="18700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3" name="Ellipse 532"/>
            <p:cNvSpPr/>
            <p:nvPr/>
          </p:nvSpPr>
          <p:spPr>
            <a:xfrm>
              <a:off x="3896751" y="19387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4" name="Ellipse 533"/>
            <p:cNvSpPr/>
            <p:nvPr/>
          </p:nvSpPr>
          <p:spPr>
            <a:xfrm>
              <a:off x="4152842" y="179511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5" name="Ellipse 534"/>
            <p:cNvSpPr/>
            <p:nvPr/>
          </p:nvSpPr>
          <p:spPr>
            <a:xfrm>
              <a:off x="3890507" y="206369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6" name="Ellipse 535"/>
            <p:cNvSpPr/>
            <p:nvPr/>
          </p:nvSpPr>
          <p:spPr>
            <a:xfrm>
              <a:off x="4371454" y="18138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7" name="Ellipse 536"/>
            <p:cNvSpPr/>
            <p:nvPr/>
          </p:nvSpPr>
          <p:spPr>
            <a:xfrm>
              <a:off x="4683754" y="2019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0" name="Ellipse 539"/>
            <p:cNvSpPr/>
            <p:nvPr/>
          </p:nvSpPr>
          <p:spPr>
            <a:xfrm>
              <a:off x="3601295" y="10795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1" name="Ellipse 540"/>
            <p:cNvSpPr/>
            <p:nvPr/>
          </p:nvSpPr>
          <p:spPr>
            <a:xfrm>
              <a:off x="3739749" y="12179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2" name="Ellipse 541"/>
            <p:cNvSpPr/>
            <p:nvPr/>
          </p:nvSpPr>
          <p:spPr>
            <a:xfrm>
              <a:off x="3878202" y="12939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3" name="Ellipse 542"/>
            <p:cNvSpPr/>
            <p:nvPr/>
          </p:nvSpPr>
          <p:spPr>
            <a:xfrm>
              <a:off x="3878202" y="110034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4" name="Ellipse 543"/>
            <p:cNvSpPr/>
            <p:nvPr/>
          </p:nvSpPr>
          <p:spPr>
            <a:xfrm>
              <a:off x="3703314" y="9816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5" name="Ellipse 544"/>
            <p:cNvSpPr/>
            <p:nvPr/>
          </p:nvSpPr>
          <p:spPr>
            <a:xfrm>
              <a:off x="3778268" y="134393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6" name="Ellipse 545"/>
            <p:cNvSpPr/>
            <p:nvPr/>
          </p:nvSpPr>
          <p:spPr>
            <a:xfrm>
              <a:off x="3509689" y="9504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7" name="Ellipse 546"/>
            <p:cNvSpPr/>
            <p:nvPr/>
          </p:nvSpPr>
          <p:spPr>
            <a:xfrm>
              <a:off x="4003122" y="117529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8" name="Ellipse 547"/>
            <p:cNvSpPr/>
            <p:nvPr/>
          </p:nvSpPr>
          <p:spPr>
            <a:xfrm>
              <a:off x="4078075" y="13564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9" name="Ellipse 548"/>
            <p:cNvSpPr/>
            <p:nvPr/>
          </p:nvSpPr>
          <p:spPr>
            <a:xfrm>
              <a:off x="4296687" y="9629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0" name="Ellipse 549"/>
            <p:cNvSpPr/>
            <p:nvPr/>
          </p:nvSpPr>
          <p:spPr>
            <a:xfrm>
              <a:off x="4053089" y="10316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1" name="Ellipse 550"/>
            <p:cNvSpPr/>
            <p:nvPr/>
          </p:nvSpPr>
          <p:spPr>
            <a:xfrm>
              <a:off x="4221734" y="117529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2" name="Ellipse 551"/>
            <p:cNvSpPr/>
            <p:nvPr/>
          </p:nvSpPr>
          <p:spPr>
            <a:xfrm>
              <a:off x="4303975" y="12700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3" name="Ellipse 552"/>
            <p:cNvSpPr/>
            <p:nvPr/>
          </p:nvSpPr>
          <p:spPr>
            <a:xfrm>
              <a:off x="4366433" y="11138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4" name="Ellipse 553"/>
            <p:cNvSpPr/>
            <p:nvPr/>
          </p:nvSpPr>
          <p:spPr>
            <a:xfrm>
              <a:off x="4416920" y="801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5" name="Ellipse 554"/>
            <p:cNvSpPr/>
            <p:nvPr/>
          </p:nvSpPr>
          <p:spPr>
            <a:xfrm>
              <a:off x="4285237" y="73911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6" name="Ellipse 555"/>
            <p:cNvSpPr/>
            <p:nvPr/>
          </p:nvSpPr>
          <p:spPr>
            <a:xfrm>
              <a:off x="4147824" y="87027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7" name="Ellipse 556"/>
            <p:cNvSpPr/>
            <p:nvPr/>
          </p:nvSpPr>
          <p:spPr>
            <a:xfrm>
              <a:off x="4229023" y="57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8" name="Ellipse 557"/>
            <p:cNvSpPr/>
            <p:nvPr/>
          </p:nvSpPr>
          <p:spPr>
            <a:xfrm>
              <a:off x="4111390" y="7089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9" name="Ellipse 558"/>
            <p:cNvSpPr/>
            <p:nvPr/>
          </p:nvSpPr>
          <p:spPr>
            <a:xfrm>
              <a:off x="3736628" y="76513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0" name="Ellipse 559"/>
            <p:cNvSpPr/>
            <p:nvPr/>
          </p:nvSpPr>
          <p:spPr>
            <a:xfrm>
              <a:off x="3967731" y="76513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1" name="Ellipse 560"/>
            <p:cNvSpPr/>
            <p:nvPr/>
          </p:nvSpPr>
          <p:spPr>
            <a:xfrm>
              <a:off x="4174368" y="4700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2" name="Ellipse 561"/>
            <p:cNvSpPr/>
            <p:nvPr/>
          </p:nvSpPr>
          <p:spPr>
            <a:xfrm>
              <a:off x="3955239" y="5590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3" name="Ellipse 562"/>
            <p:cNvSpPr/>
            <p:nvPr/>
          </p:nvSpPr>
          <p:spPr>
            <a:xfrm>
              <a:off x="3580474" y="6277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4" name="Ellipse 563"/>
            <p:cNvSpPr/>
            <p:nvPr/>
          </p:nvSpPr>
          <p:spPr>
            <a:xfrm>
              <a:off x="3836565" y="48406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5" name="Ellipse 564"/>
            <p:cNvSpPr/>
            <p:nvPr/>
          </p:nvSpPr>
          <p:spPr>
            <a:xfrm>
              <a:off x="3574230" y="7526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6" name="Ellipse 565"/>
            <p:cNvSpPr/>
            <p:nvPr/>
          </p:nvSpPr>
          <p:spPr>
            <a:xfrm>
              <a:off x="4055177" y="50280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7" name="Ellipse 566"/>
            <p:cNvSpPr/>
            <p:nvPr/>
          </p:nvSpPr>
          <p:spPr>
            <a:xfrm>
              <a:off x="4367477" y="7089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3724086" y="945821"/>
            <a:ext cx="2101589" cy="3015975"/>
            <a:chOff x="2793064" y="709365"/>
            <a:chExt cx="1576192" cy="2261981"/>
          </a:xfrm>
        </p:grpSpPr>
        <p:sp>
          <p:nvSpPr>
            <p:cNvPr id="2" name="Stern mit 5 Zacken 1"/>
            <p:cNvSpPr/>
            <p:nvPr/>
          </p:nvSpPr>
          <p:spPr>
            <a:xfrm>
              <a:off x="4121626" y="285687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8" name="Stern mit 5 Zacken 387"/>
            <p:cNvSpPr/>
            <p:nvPr/>
          </p:nvSpPr>
          <p:spPr>
            <a:xfrm>
              <a:off x="2793064" y="2726834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8" name="Stern mit 5 Zacken 417"/>
            <p:cNvSpPr/>
            <p:nvPr/>
          </p:nvSpPr>
          <p:spPr>
            <a:xfrm>
              <a:off x="3509088" y="2273189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8" name="Stern mit 5 Zacken 447"/>
            <p:cNvSpPr/>
            <p:nvPr/>
          </p:nvSpPr>
          <p:spPr>
            <a:xfrm>
              <a:off x="3788756" y="167170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8" name="Stern mit 5 Zacken 477"/>
            <p:cNvSpPr/>
            <p:nvPr/>
          </p:nvSpPr>
          <p:spPr>
            <a:xfrm>
              <a:off x="3177203" y="121930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8" name="Stern mit 5 Zacken 507"/>
            <p:cNvSpPr/>
            <p:nvPr/>
          </p:nvSpPr>
          <p:spPr>
            <a:xfrm>
              <a:off x="2914234" y="70936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8" name="Stern mit 5 Zacken 537"/>
            <p:cNvSpPr/>
            <p:nvPr/>
          </p:nvSpPr>
          <p:spPr>
            <a:xfrm>
              <a:off x="4254786" y="2158810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8" name="Stern mit 5 Zacken 567"/>
            <p:cNvSpPr/>
            <p:nvPr/>
          </p:nvSpPr>
          <p:spPr>
            <a:xfrm>
              <a:off x="3938510" y="847758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cxnSp>
        <p:nvCxnSpPr>
          <p:cNvPr id="569" name="Gerade Verbindung mit Pfeil 568"/>
          <p:cNvCxnSpPr/>
          <p:nvPr/>
        </p:nvCxnSpPr>
        <p:spPr>
          <a:xfrm flipH="1" flipV="1">
            <a:off x="780263" y="284803"/>
            <a:ext cx="15263" cy="5533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Gerade Verbindung mit Pfeil 569"/>
          <p:cNvCxnSpPr/>
          <p:nvPr/>
        </p:nvCxnSpPr>
        <p:spPr>
          <a:xfrm>
            <a:off x="780263" y="5812933"/>
            <a:ext cx="5677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3" name="Textfeld 572"/>
          <p:cNvSpPr txBox="1"/>
          <p:nvPr/>
        </p:nvSpPr>
        <p:spPr>
          <a:xfrm>
            <a:off x="2657928" y="5694275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1</a:t>
            </a:r>
          </a:p>
        </p:txBody>
      </p:sp>
      <p:sp>
        <p:nvSpPr>
          <p:cNvPr id="578" name="Textfeld 577"/>
          <p:cNvSpPr txBox="1"/>
          <p:nvPr/>
        </p:nvSpPr>
        <p:spPr>
          <a:xfrm rot="16200000">
            <a:off x="-485184" y="2912476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2</a:t>
            </a:r>
          </a:p>
        </p:txBody>
      </p:sp>
      <p:sp>
        <p:nvSpPr>
          <p:cNvPr id="814" name="Textfeld 813"/>
          <p:cNvSpPr txBox="1"/>
          <p:nvPr/>
        </p:nvSpPr>
        <p:spPr>
          <a:xfrm>
            <a:off x="8396051" y="4636529"/>
            <a:ext cx="143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720"/>
            <a:r>
              <a:rPr lang="el-GR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r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8379104" y="652444"/>
            <a:ext cx="1472464" cy="1023338"/>
            <a:chOff x="5382177" y="465978"/>
            <a:chExt cx="1104348" cy="767504"/>
          </a:xfrm>
        </p:grpSpPr>
        <p:sp>
          <p:nvSpPr>
            <p:cNvPr id="572" name="Stern mit 5 Zacken 571"/>
            <p:cNvSpPr/>
            <p:nvPr/>
          </p:nvSpPr>
          <p:spPr>
            <a:xfrm>
              <a:off x="5382177" y="1025158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75" name="Stern mit 5 Zacken 574"/>
            <p:cNvSpPr/>
            <p:nvPr/>
          </p:nvSpPr>
          <p:spPr>
            <a:xfrm>
              <a:off x="5382177" y="650596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9" name="Textfeld 578"/>
            <p:cNvSpPr txBox="1"/>
            <p:nvPr/>
          </p:nvSpPr>
          <p:spPr>
            <a:xfrm>
              <a:off x="5614221" y="465978"/>
              <a:ext cx="872304" cy="39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1</a:t>
              </a:r>
            </a:p>
          </p:txBody>
        </p:sp>
        <p:sp>
          <p:nvSpPr>
            <p:cNvPr id="580" name="Textfeld 579"/>
            <p:cNvSpPr txBox="1"/>
            <p:nvPr/>
          </p:nvSpPr>
          <p:spPr>
            <a:xfrm>
              <a:off x="5614221" y="839143"/>
              <a:ext cx="872304" cy="39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2</a:t>
              </a:r>
            </a:p>
          </p:txBody>
        </p:sp>
      </p:grpSp>
      <p:sp>
        <p:nvSpPr>
          <p:cNvPr id="586" name="Textfeld 585"/>
          <p:cNvSpPr txBox="1"/>
          <p:nvPr/>
        </p:nvSpPr>
        <p:spPr>
          <a:xfrm>
            <a:off x="7035768" y="2639589"/>
            <a:ext cx="5032305" cy="10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[Yang et al.: „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Closer Look at Accuracy vs. Robustness”, 2020]</a:t>
            </a:r>
            <a:endParaRPr lang="de-DE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0EC98677-B2D0-CE4F-80A5-D755685D849F}" type="slidenum">
              <a:rPr lang="de-DE" sz="1467"/>
              <a:pPr/>
              <a:t>67</a:t>
            </a:fld>
            <a:endParaRPr lang="de-DE" sz="1467" dirty="0"/>
          </a:p>
        </p:txBody>
      </p:sp>
      <p:sp>
        <p:nvSpPr>
          <p:cNvPr id="58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44000" y="6401298"/>
            <a:ext cx="6264000" cy="365125"/>
          </a:xfrm>
        </p:spPr>
        <p:txBody>
          <a:bodyPr/>
          <a:lstStyle/>
          <a:p>
            <a:r>
              <a:rPr lang="de-DE" sz="1467" dirty="0"/>
              <a:t>Class Separation </a:t>
            </a:r>
            <a:r>
              <a:rPr lang="de-DE" sz="1467" dirty="0" err="1"/>
              <a:t>Distance</a:t>
            </a:r>
            <a:r>
              <a:rPr lang="de-DE" sz="1467" dirty="0"/>
              <a:t> </a:t>
            </a:r>
            <a:r>
              <a:rPr lang="de-DE" sz="1467" dirty="0" err="1"/>
              <a:t>for</a:t>
            </a:r>
            <a:r>
              <a:rPr lang="de-DE" sz="1467" dirty="0"/>
              <a:t> </a:t>
            </a:r>
            <a:r>
              <a:rPr lang="de-DE" sz="1467" dirty="0" err="1"/>
              <a:t>Robustness</a:t>
            </a:r>
            <a:r>
              <a:rPr lang="de-DE" sz="1467" dirty="0"/>
              <a:t> Evaluation </a:t>
            </a:r>
            <a:r>
              <a:rPr lang="de-DE" sz="1467" dirty="0" err="1"/>
              <a:t>of</a:t>
            </a:r>
            <a:r>
              <a:rPr lang="de-DE" sz="1467" dirty="0"/>
              <a:t> </a:t>
            </a:r>
            <a:r>
              <a:rPr lang="de-DE" sz="1467" dirty="0" err="1"/>
              <a:t>Classifiers</a:t>
            </a:r>
            <a:endParaRPr lang="de-DE" sz="1467" dirty="0"/>
          </a:p>
        </p:txBody>
      </p:sp>
      <p:pic>
        <p:nvPicPr>
          <p:cNvPr id="571" name="Grafik 570">
            <a:extLst>
              <a:ext uri="{FF2B5EF4-FFF2-40B4-BE49-F238E27FC236}">
                <a16:creationId xmlns:a16="http://schemas.microsoft.com/office/drawing/2014/main" id="{F3F25450-3FC4-45C1-8337-5451717D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ruppieren 570"/>
          <p:cNvGrpSpPr/>
          <p:nvPr/>
        </p:nvGrpSpPr>
        <p:grpSpPr>
          <a:xfrm>
            <a:off x="2732648" y="409610"/>
            <a:ext cx="2544325" cy="4997460"/>
            <a:chOff x="2314378" y="189186"/>
            <a:chExt cx="2100460" cy="4125639"/>
          </a:xfrm>
        </p:grpSpPr>
        <p:sp>
          <p:nvSpPr>
            <p:cNvPr id="574" name="Freihandform 573"/>
            <p:cNvSpPr/>
            <p:nvPr/>
          </p:nvSpPr>
          <p:spPr>
            <a:xfrm>
              <a:off x="3593306" y="3414713"/>
              <a:ext cx="821532" cy="900112"/>
            </a:xfrm>
            <a:custGeom>
              <a:avLst/>
              <a:gdLst>
                <a:gd name="connsiteX0" fmla="*/ 0 w 821532"/>
                <a:gd name="connsiteY0" fmla="*/ 50006 h 900112"/>
                <a:gd name="connsiteX1" fmla="*/ 150019 w 821532"/>
                <a:gd name="connsiteY1" fmla="*/ 0 h 900112"/>
                <a:gd name="connsiteX2" fmla="*/ 342900 w 821532"/>
                <a:gd name="connsiteY2" fmla="*/ 0 h 900112"/>
                <a:gd name="connsiteX3" fmla="*/ 557213 w 821532"/>
                <a:gd name="connsiteY3" fmla="*/ 85725 h 900112"/>
                <a:gd name="connsiteX4" fmla="*/ 714375 w 821532"/>
                <a:gd name="connsiteY4" fmla="*/ 207168 h 900112"/>
                <a:gd name="connsiteX5" fmla="*/ 800100 w 821532"/>
                <a:gd name="connsiteY5" fmla="*/ 371475 h 900112"/>
                <a:gd name="connsiteX6" fmla="*/ 821532 w 821532"/>
                <a:gd name="connsiteY6" fmla="*/ 528637 h 900112"/>
                <a:gd name="connsiteX7" fmla="*/ 821532 w 821532"/>
                <a:gd name="connsiteY7" fmla="*/ 700087 h 900112"/>
                <a:gd name="connsiteX8" fmla="*/ 778669 w 821532"/>
                <a:gd name="connsiteY8" fmla="*/ 792956 h 900112"/>
                <a:gd name="connsiteX9" fmla="*/ 735807 w 821532"/>
                <a:gd name="connsiteY9" fmla="*/ 900112 h 900112"/>
                <a:gd name="connsiteX10" fmla="*/ 542925 w 821532"/>
                <a:gd name="connsiteY10" fmla="*/ 592931 h 900112"/>
                <a:gd name="connsiteX11" fmla="*/ 357188 w 821532"/>
                <a:gd name="connsiteY11" fmla="*/ 350043 h 900112"/>
                <a:gd name="connsiteX12" fmla="*/ 228600 w 821532"/>
                <a:gd name="connsiteY12" fmla="*/ 228600 h 900112"/>
                <a:gd name="connsiteX13" fmla="*/ 0 w 821532"/>
                <a:gd name="connsiteY13" fmla="*/ 50006 h 90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1532" h="900112">
                  <a:moveTo>
                    <a:pt x="0" y="50006"/>
                  </a:moveTo>
                  <a:lnTo>
                    <a:pt x="150019" y="0"/>
                  </a:lnTo>
                  <a:lnTo>
                    <a:pt x="342900" y="0"/>
                  </a:lnTo>
                  <a:lnTo>
                    <a:pt x="557213" y="85725"/>
                  </a:lnTo>
                  <a:lnTo>
                    <a:pt x="714375" y="207168"/>
                  </a:lnTo>
                  <a:lnTo>
                    <a:pt x="800100" y="371475"/>
                  </a:lnTo>
                  <a:lnTo>
                    <a:pt x="821532" y="528637"/>
                  </a:lnTo>
                  <a:lnTo>
                    <a:pt x="821532" y="700087"/>
                  </a:lnTo>
                  <a:lnTo>
                    <a:pt x="778669" y="792956"/>
                  </a:lnTo>
                  <a:lnTo>
                    <a:pt x="735807" y="900112"/>
                  </a:lnTo>
                  <a:lnTo>
                    <a:pt x="542925" y="592931"/>
                  </a:lnTo>
                  <a:lnTo>
                    <a:pt x="357188" y="350043"/>
                  </a:lnTo>
                  <a:lnTo>
                    <a:pt x="228600" y="228600"/>
                  </a:lnTo>
                  <a:lnTo>
                    <a:pt x="0" y="50006"/>
                  </a:lnTo>
                  <a:close/>
                </a:path>
              </a:pathLst>
            </a:custGeom>
            <a:pattFill prst="wdUpDiag">
              <a:fgClr>
                <a:srgbClr val="110B8D"/>
              </a:fgClr>
              <a:bgClr>
                <a:schemeClr val="bg1"/>
              </a:bgClr>
            </a:pattFill>
            <a:ln w="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76" name="Freihandform 575"/>
            <p:cNvSpPr/>
            <p:nvPr/>
          </p:nvSpPr>
          <p:spPr>
            <a:xfrm>
              <a:off x="2628900" y="2757488"/>
              <a:ext cx="871538" cy="714375"/>
            </a:xfrm>
            <a:custGeom>
              <a:avLst/>
              <a:gdLst>
                <a:gd name="connsiteX0" fmla="*/ 14288 w 871538"/>
                <a:gd name="connsiteY0" fmla="*/ 0 h 714375"/>
                <a:gd name="connsiteX1" fmla="*/ 0 w 871538"/>
                <a:gd name="connsiteY1" fmla="*/ 185737 h 714375"/>
                <a:gd name="connsiteX2" fmla="*/ 57150 w 871538"/>
                <a:gd name="connsiteY2" fmla="*/ 392906 h 714375"/>
                <a:gd name="connsiteX3" fmla="*/ 221456 w 871538"/>
                <a:gd name="connsiteY3" fmla="*/ 600075 h 714375"/>
                <a:gd name="connsiteX4" fmla="*/ 392906 w 871538"/>
                <a:gd name="connsiteY4" fmla="*/ 692943 h 714375"/>
                <a:gd name="connsiteX5" fmla="*/ 571500 w 871538"/>
                <a:gd name="connsiteY5" fmla="*/ 714375 h 714375"/>
                <a:gd name="connsiteX6" fmla="*/ 735806 w 871538"/>
                <a:gd name="connsiteY6" fmla="*/ 692943 h 714375"/>
                <a:gd name="connsiteX7" fmla="*/ 871538 w 871538"/>
                <a:gd name="connsiteY7" fmla="*/ 635793 h 714375"/>
                <a:gd name="connsiteX8" fmla="*/ 514350 w 871538"/>
                <a:gd name="connsiteY8" fmla="*/ 371475 h 714375"/>
                <a:gd name="connsiteX9" fmla="*/ 228600 w 871538"/>
                <a:gd name="connsiteY9" fmla="*/ 192881 h 714375"/>
                <a:gd name="connsiteX10" fmla="*/ 235744 w 871538"/>
                <a:gd name="connsiteY10" fmla="*/ 214312 h 714375"/>
                <a:gd name="connsiteX11" fmla="*/ 250031 w 871538"/>
                <a:gd name="connsiteY11" fmla="*/ 200025 h 714375"/>
                <a:gd name="connsiteX12" fmla="*/ 14288 w 871538"/>
                <a:gd name="connsiteY12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538" h="714375">
                  <a:moveTo>
                    <a:pt x="14288" y="0"/>
                  </a:moveTo>
                  <a:lnTo>
                    <a:pt x="0" y="185737"/>
                  </a:lnTo>
                  <a:lnTo>
                    <a:pt x="57150" y="392906"/>
                  </a:lnTo>
                  <a:lnTo>
                    <a:pt x="221456" y="600075"/>
                  </a:lnTo>
                  <a:lnTo>
                    <a:pt x="392906" y="692943"/>
                  </a:lnTo>
                  <a:lnTo>
                    <a:pt x="571500" y="714375"/>
                  </a:lnTo>
                  <a:lnTo>
                    <a:pt x="735806" y="692943"/>
                  </a:lnTo>
                  <a:lnTo>
                    <a:pt x="871538" y="635793"/>
                  </a:lnTo>
                  <a:lnTo>
                    <a:pt x="514350" y="371475"/>
                  </a:lnTo>
                  <a:lnTo>
                    <a:pt x="228600" y="192881"/>
                  </a:lnTo>
                  <a:lnTo>
                    <a:pt x="235744" y="214312"/>
                  </a:lnTo>
                  <a:lnTo>
                    <a:pt x="250031" y="200025"/>
                  </a:lnTo>
                  <a:lnTo>
                    <a:pt x="14288" y="0"/>
                  </a:lnTo>
                  <a:close/>
                </a:path>
              </a:pathLst>
            </a:custGeom>
            <a:pattFill prst="wdUpDiag">
              <a:fgClr>
                <a:srgbClr val="110B8D"/>
              </a:fgClr>
              <a:bgClr>
                <a:schemeClr val="bg1"/>
              </a:bgClr>
            </a:pattFill>
            <a:ln w="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77" name="Freihandform 576"/>
            <p:cNvSpPr/>
            <p:nvPr/>
          </p:nvSpPr>
          <p:spPr>
            <a:xfrm>
              <a:off x="2314378" y="189186"/>
              <a:ext cx="523415" cy="2453115"/>
            </a:xfrm>
            <a:custGeom>
              <a:avLst/>
              <a:gdLst>
                <a:gd name="connsiteX0" fmla="*/ 0 w 523415"/>
                <a:gd name="connsiteY0" fmla="*/ 0 h 2453115"/>
                <a:gd name="connsiteX1" fmla="*/ 69368 w 523415"/>
                <a:gd name="connsiteY1" fmla="*/ 1065749 h 2453115"/>
                <a:gd name="connsiteX2" fmla="*/ 63062 w 523415"/>
                <a:gd name="connsiteY2" fmla="*/ 1664839 h 2453115"/>
                <a:gd name="connsiteX3" fmla="*/ 50450 w 523415"/>
                <a:gd name="connsiteY3" fmla="*/ 1872944 h 2453115"/>
                <a:gd name="connsiteX4" fmla="*/ 75674 w 523415"/>
                <a:gd name="connsiteY4" fmla="*/ 2099967 h 2453115"/>
                <a:gd name="connsiteX5" fmla="*/ 233330 w 523415"/>
                <a:gd name="connsiteY5" fmla="*/ 2453115 h 2453115"/>
                <a:gd name="connsiteX6" fmla="*/ 309004 w 523415"/>
                <a:gd name="connsiteY6" fmla="*/ 2251316 h 2453115"/>
                <a:gd name="connsiteX7" fmla="*/ 302698 w 523415"/>
                <a:gd name="connsiteY7" fmla="*/ 2043211 h 2453115"/>
                <a:gd name="connsiteX8" fmla="*/ 460353 w 523415"/>
                <a:gd name="connsiteY8" fmla="*/ 1860331 h 2453115"/>
                <a:gd name="connsiteX9" fmla="*/ 523415 w 523415"/>
                <a:gd name="connsiteY9" fmla="*/ 1671145 h 2453115"/>
                <a:gd name="connsiteX10" fmla="*/ 523415 w 523415"/>
                <a:gd name="connsiteY10" fmla="*/ 1500877 h 2453115"/>
                <a:gd name="connsiteX11" fmla="*/ 460353 w 523415"/>
                <a:gd name="connsiteY11" fmla="*/ 1317997 h 2453115"/>
                <a:gd name="connsiteX12" fmla="*/ 340535 w 523415"/>
                <a:gd name="connsiteY12" fmla="*/ 1147730 h 2453115"/>
                <a:gd name="connsiteX13" fmla="*/ 214411 w 523415"/>
                <a:gd name="connsiteY13" fmla="*/ 1059443 h 2453115"/>
                <a:gd name="connsiteX14" fmla="*/ 145043 w 523415"/>
                <a:gd name="connsiteY14" fmla="*/ 1027912 h 2453115"/>
                <a:gd name="connsiteX15" fmla="*/ 321616 w 523415"/>
                <a:gd name="connsiteY15" fmla="*/ 870257 h 2453115"/>
                <a:gd name="connsiteX16" fmla="*/ 409903 w 523415"/>
                <a:gd name="connsiteY16" fmla="*/ 662152 h 2453115"/>
                <a:gd name="connsiteX17" fmla="*/ 409903 w 523415"/>
                <a:gd name="connsiteY17" fmla="*/ 498191 h 2453115"/>
                <a:gd name="connsiteX18" fmla="*/ 372066 w 523415"/>
                <a:gd name="connsiteY18" fmla="*/ 327923 h 2453115"/>
                <a:gd name="connsiteX19" fmla="*/ 296392 w 523415"/>
                <a:gd name="connsiteY19" fmla="*/ 201799 h 2453115"/>
                <a:gd name="connsiteX20" fmla="*/ 233330 w 523415"/>
                <a:gd name="connsiteY20" fmla="*/ 132431 h 2453115"/>
                <a:gd name="connsiteX21" fmla="*/ 107205 w 523415"/>
                <a:gd name="connsiteY21" fmla="*/ 37837 h 2453115"/>
                <a:gd name="connsiteX22" fmla="*/ 0 w 523415"/>
                <a:gd name="connsiteY22" fmla="*/ 0 h 245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3415" h="2453115">
                  <a:moveTo>
                    <a:pt x="0" y="0"/>
                  </a:moveTo>
                  <a:lnTo>
                    <a:pt x="69368" y="1065749"/>
                  </a:lnTo>
                  <a:lnTo>
                    <a:pt x="63062" y="1664839"/>
                  </a:lnTo>
                  <a:lnTo>
                    <a:pt x="50450" y="1872944"/>
                  </a:lnTo>
                  <a:lnTo>
                    <a:pt x="75674" y="2099967"/>
                  </a:lnTo>
                  <a:lnTo>
                    <a:pt x="233330" y="2453115"/>
                  </a:lnTo>
                  <a:lnTo>
                    <a:pt x="309004" y="2251316"/>
                  </a:lnTo>
                  <a:lnTo>
                    <a:pt x="302698" y="2043211"/>
                  </a:lnTo>
                  <a:lnTo>
                    <a:pt x="460353" y="1860331"/>
                  </a:lnTo>
                  <a:lnTo>
                    <a:pt x="523415" y="1671145"/>
                  </a:lnTo>
                  <a:lnTo>
                    <a:pt x="523415" y="1500877"/>
                  </a:lnTo>
                  <a:lnTo>
                    <a:pt x="460353" y="1317997"/>
                  </a:lnTo>
                  <a:lnTo>
                    <a:pt x="340535" y="1147730"/>
                  </a:lnTo>
                  <a:lnTo>
                    <a:pt x="214411" y="1059443"/>
                  </a:lnTo>
                  <a:lnTo>
                    <a:pt x="145043" y="1027912"/>
                  </a:lnTo>
                  <a:lnTo>
                    <a:pt x="321616" y="870257"/>
                  </a:lnTo>
                  <a:lnTo>
                    <a:pt x="409903" y="662152"/>
                  </a:lnTo>
                  <a:lnTo>
                    <a:pt x="409903" y="498191"/>
                  </a:lnTo>
                  <a:lnTo>
                    <a:pt x="372066" y="327923"/>
                  </a:lnTo>
                  <a:lnTo>
                    <a:pt x="296392" y="201799"/>
                  </a:lnTo>
                  <a:lnTo>
                    <a:pt x="233330" y="132431"/>
                  </a:lnTo>
                  <a:lnTo>
                    <a:pt x="107205" y="37837"/>
                  </a:lnTo>
                  <a:lnTo>
                    <a:pt x="0" y="0"/>
                  </a:lnTo>
                  <a:close/>
                </a:path>
              </a:pathLst>
            </a:custGeom>
            <a:pattFill prst="wdUpDiag">
              <a:fgClr>
                <a:srgbClr val="110B8D"/>
              </a:fgClr>
              <a:bgClr>
                <a:schemeClr val="bg1"/>
              </a:bgClr>
            </a:pattFill>
            <a:ln w="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940484" y="376550"/>
            <a:ext cx="4347707" cy="5367423"/>
            <a:chOff x="1919525" y="454112"/>
            <a:chExt cx="3589236" cy="4431060"/>
          </a:xfrm>
          <a:noFill/>
        </p:grpSpPr>
        <p:sp>
          <p:nvSpPr>
            <p:cNvPr id="105" name="Ellipse 104"/>
            <p:cNvSpPr/>
            <p:nvPr/>
          </p:nvSpPr>
          <p:spPr>
            <a:xfrm>
              <a:off x="2654879" y="454112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7" name="Ellipse 76"/>
            <p:cNvSpPr/>
            <p:nvPr/>
          </p:nvSpPr>
          <p:spPr>
            <a:xfrm>
              <a:off x="2176318" y="890347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2775682" y="1483226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0" name="Ellipse 179"/>
            <p:cNvSpPr/>
            <p:nvPr/>
          </p:nvSpPr>
          <p:spPr>
            <a:xfrm>
              <a:off x="4356761" y="3702035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0" name="Ellipse 209"/>
            <p:cNvSpPr/>
            <p:nvPr/>
          </p:nvSpPr>
          <p:spPr>
            <a:xfrm>
              <a:off x="2560593" y="2044150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0" name="Ellipse 239"/>
            <p:cNvSpPr/>
            <p:nvPr/>
          </p:nvSpPr>
          <p:spPr>
            <a:xfrm>
              <a:off x="2428947" y="2757116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0" name="Ellipse 269"/>
            <p:cNvSpPr/>
            <p:nvPr/>
          </p:nvSpPr>
          <p:spPr>
            <a:xfrm>
              <a:off x="2887660" y="3733172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0" name="Ellipse 299"/>
            <p:cNvSpPr/>
            <p:nvPr/>
          </p:nvSpPr>
          <p:spPr>
            <a:xfrm>
              <a:off x="1919525" y="1596028"/>
              <a:ext cx="1152000" cy="115200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996773" y="454559"/>
            <a:ext cx="4223115" cy="5199128"/>
            <a:chOff x="747580" y="340919"/>
            <a:chExt cx="3167336" cy="3899346"/>
          </a:xfrm>
        </p:grpSpPr>
        <p:sp>
          <p:nvSpPr>
            <p:cNvPr id="184" name="Ellipse 183"/>
            <p:cNvSpPr/>
            <p:nvPr/>
          </p:nvSpPr>
          <p:spPr>
            <a:xfrm>
              <a:off x="3320577" y="39620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1" name="Ellipse 190"/>
            <p:cNvSpPr/>
            <p:nvPr/>
          </p:nvSpPr>
          <p:spPr>
            <a:xfrm>
              <a:off x="3569940" y="398499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1520446" y="95041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1658899" y="10888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9" name="Ellipse 108"/>
            <p:cNvSpPr/>
            <p:nvPr/>
          </p:nvSpPr>
          <p:spPr>
            <a:xfrm>
              <a:off x="1797353" y="11648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1797353" y="9712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1622464" y="8525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3" name="Ellipse 112"/>
            <p:cNvSpPr/>
            <p:nvPr/>
          </p:nvSpPr>
          <p:spPr>
            <a:xfrm>
              <a:off x="1697418" y="12148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1428840" y="8213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5" name="Ellipse 114"/>
            <p:cNvSpPr/>
            <p:nvPr/>
          </p:nvSpPr>
          <p:spPr>
            <a:xfrm>
              <a:off x="1922273" y="10461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6" name="Ellipse 115"/>
            <p:cNvSpPr/>
            <p:nvPr/>
          </p:nvSpPr>
          <p:spPr>
            <a:xfrm>
              <a:off x="1997226" y="12273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2215837" y="8338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1972240" y="9025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2140884" y="10461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2223125" y="11409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2285584" y="9847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2336070" y="6724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2204388" y="6100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4" name="Ellipse 123"/>
            <p:cNvSpPr/>
            <p:nvPr/>
          </p:nvSpPr>
          <p:spPr>
            <a:xfrm>
              <a:off x="2066974" y="741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2148174" y="44136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2030540" y="5798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7" name="Ellipse 126"/>
            <p:cNvSpPr/>
            <p:nvPr/>
          </p:nvSpPr>
          <p:spPr>
            <a:xfrm>
              <a:off x="1655779" y="6360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1886882" y="6360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2093518" y="3409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1874389" y="42991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1" name="Ellipse 130"/>
            <p:cNvSpPr/>
            <p:nvPr/>
          </p:nvSpPr>
          <p:spPr>
            <a:xfrm>
              <a:off x="1499625" y="4986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1755716" y="35496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1493381" y="6235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1974327" y="3737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5" name="Ellipse 134"/>
            <p:cNvSpPr/>
            <p:nvPr/>
          </p:nvSpPr>
          <p:spPr>
            <a:xfrm>
              <a:off x="2286628" y="5798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8" name="Ellipse 77"/>
            <p:cNvSpPr/>
            <p:nvPr/>
          </p:nvSpPr>
          <p:spPr>
            <a:xfrm>
              <a:off x="1085679" y="13467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79" name="Ellipse 78"/>
            <p:cNvSpPr/>
            <p:nvPr/>
          </p:nvSpPr>
          <p:spPr>
            <a:xfrm>
              <a:off x="1224132" y="14851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362586" y="15611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1" name="Ellipse 80"/>
            <p:cNvSpPr/>
            <p:nvPr/>
          </p:nvSpPr>
          <p:spPr>
            <a:xfrm>
              <a:off x="1362586" y="13675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2" name="Ellipse 81"/>
            <p:cNvSpPr/>
            <p:nvPr/>
          </p:nvSpPr>
          <p:spPr>
            <a:xfrm>
              <a:off x="1187697" y="12488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4" name="Ellipse 83"/>
            <p:cNvSpPr/>
            <p:nvPr/>
          </p:nvSpPr>
          <p:spPr>
            <a:xfrm>
              <a:off x="1262651" y="16111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5" name="Ellipse 84"/>
            <p:cNvSpPr/>
            <p:nvPr/>
          </p:nvSpPr>
          <p:spPr>
            <a:xfrm>
              <a:off x="994073" y="12176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7" name="Ellipse 86"/>
            <p:cNvSpPr/>
            <p:nvPr/>
          </p:nvSpPr>
          <p:spPr>
            <a:xfrm>
              <a:off x="1487506" y="144250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88" name="Ellipse 87"/>
            <p:cNvSpPr/>
            <p:nvPr/>
          </p:nvSpPr>
          <p:spPr>
            <a:xfrm>
              <a:off x="1562459" y="162364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0" name="Ellipse 89"/>
            <p:cNvSpPr/>
            <p:nvPr/>
          </p:nvSpPr>
          <p:spPr>
            <a:xfrm>
              <a:off x="1781070" y="123014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1" name="Ellipse 90"/>
            <p:cNvSpPr/>
            <p:nvPr/>
          </p:nvSpPr>
          <p:spPr>
            <a:xfrm>
              <a:off x="1537473" y="129884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3" name="Ellipse 92"/>
            <p:cNvSpPr/>
            <p:nvPr/>
          </p:nvSpPr>
          <p:spPr>
            <a:xfrm>
              <a:off x="1706117" y="14425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4" name="Ellipse 93"/>
            <p:cNvSpPr/>
            <p:nvPr/>
          </p:nvSpPr>
          <p:spPr>
            <a:xfrm>
              <a:off x="1788358" y="153723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6" name="Ellipse 95"/>
            <p:cNvSpPr/>
            <p:nvPr/>
          </p:nvSpPr>
          <p:spPr>
            <a:xfrm>
              <a:off x="1850817" y="138108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7" name="Ellipse 96"/>
            <p:cNvSpPr/>
            <p:nvPr/>
          </p:nvSpPr>
          <p:spPr>
            <a:xfrm>
              <a:off x="1901303" y="106878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99" name="Ellipse 98"/>
            <p:cNvSpPr/>
            <p:nvPr/>
          </p:nvSpPr>
          <p:spPr>
            <a:xfrm>
              <a:off x="1769620" y="10063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1632207" y="11374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1713407" y="83768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1595773" y="9761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1221012" y="103234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1" name="Ellipse 140"/>
            <p:cNvSpPr/>
            <p:nvPr/>
          </p:nvSpPr>
          <p:spPr>
            <a:xfrm>
              <a:off x="1452115" y="10323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1658751" y="7372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1439622" y="8262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1064858" y="89493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1320949" y="75127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1058614" y="101985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1539560" y="7700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1851860" y="97613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1630194" y="18853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1768647" y="20238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1907101" y="20998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1907101" y="1906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1732213" y="178750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1807166" y="21497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1538588" y="17562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8" name="Ellipse 157"/>
            <p:cNvSpPr/>
            <p:nvPr/>
          </p:nvSpPr>
          <p:spPr>
            <a:xfrm>
              <a:off x="2032021" y="19811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2106974" y="21622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2291212" y="187188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2081988" y="18374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2250632" y="19811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2332873" y="20758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4" name="Ellipse 163"/>
            <p:cNvSpPr/>
            <p:nvPr/>
          </p:nvSpPr>
          <p:spPr>
            <a:xfrm>
              <a:off x="2395332" y="191970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5" name="Ellipse 164"/>
            <p:cNvSpPr/>
            <p:nvPr/>
          </p:nvSpPr>
          <p:spPr>
            <a:xfrm>
              <a:off x="2445818" y="164178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6" name="Ellipse 165"/>
            <p:cNvSpPr/>
            <p:nvPr/>
          </p:nvSpPr>
          <p:spPr>
            <a:xfrm>
              <a:off x="2314136" y="157932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7" name="Ellipse 166"/>
            <p:cNvSpPr/>
            <p:nvPr/>
          </p:nvSpPr>
          <p:spPr>
            <a:xfrm>
              <a:off x="2176722" y="16245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8" name="Ellipse 167"/>
            <p:cNvSpPr/>
            <p:nvPr/>
          </p:nvSpPr>
          <p:spPr>
            <a:xfrm>
              <a:off x="2257922" y="137630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69" name="Ellipse 168"/>
            <p:cNvSpPr/>
            <p:nvPr/>
          </p:nvSpPr>
          <p:spPr>
            <a:xfrm>
              <a:off x="2140288" y="155486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0" name="Ellipse 169"/>
            <p:cNvSpPr/>
            <p:nvPr/>
          </p:nvSpPr>
          <p:spPr>
            <a:xfrm>
              <a:off x="1765527" y="15709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1" name="Ellipse 170"/>
            <p:cNvSpPr/>
            <p:nvPr/>
          </p:nvSpPr>
          <p:spPr>
            <a:xfrm>
              <a:off x="1996630" y="15709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2" name="Ellipse 171"/>
            <p:cNvSpPr/>
            <p:nvPr/>
          </p:nvSpPr>
          <p:spPr>
            <a:xfrm>
              <a:off x="2203267" y="12758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3" name="Ellipse 172"/>
            <p:cNvSpPr/>
            <p:nvPr/>
          </p:nvSpPr>
          <p:spPr>
            <a:xfrm>
              <a:off x="1984137" y="136485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4" name="Ellipse 173"/>
            <p:cNvSpPr/>
            <p:nvPr/>
          </p:nvSpPr>
          <p:spPr>
            <a:xfrm>
              <a:off x="1609373" y="14335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5" name="Ellipse 174"/>
            <p:cNvSpPr/>
            <p:nvPr/>
          </p:nvSpPr>
          <p:spPr>
            <a:xfrm>
              <a:off x="1865464" y="128990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6" name="Ellipse 175"/>
            <p:cNvSpPr/>
            <p:nvPr/>
          </p:nvSpPr>
          <p:spPr>
            <a:xfrm>
              <a:off x="1603129" y="15584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7" name="Ellipse 176"/>
            <p:cNvSpPr/>
            <p:nvPr/>
          </p:nvSpPr>
          <p:spPr>
            <a:xfrm>
              <a:off x="2084076" y="13086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78" name="Ellipse 177"/>
            <p:cNvSpPr/>
            <p:nvPr/>
          </p:nvSpPr>
          <p:spPr>
            <a:xfrm>
              <a:off x="2396376" y="151475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1" name="Ellipse 180"/>
            <p:cNvSpPr/>
            <p:nvPr/>
          </p:nvSpPr>
          <p:spPr>
            <a:xfrm>
              <a:off x="3066586" y="39011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3164937" y="403957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3366409" y="40869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5" name="Ellipse 184"/>
            <p:cNvSpPr/>
            <p:nvPr/>
          </p:nvSpPr>
          <p:spPr>
            <a:xfrm>
              <a:off x="3168605" y="38032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6" name="Ellipse 185"/>
            <p:cNvSpPr/>
            <p:nvPr/>
          </p:nvSpPr>
          <p:spPr>
            <a:xfrm>
              <a:off x="3243558" y="416553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974980" y="37720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8" name="Ellipse 187"/>
            <p:cNvSpPr/>
            <p:nvPr/>
          </p:nvSpPr>
          <p:spPr>
            <a:xfrm>
              <a:off x="3468413" y="399689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3543366" y="41780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0" name="Ellipse 189"/>
            <p:cNvSpPr/>
            <p:nvPr/>
          </p:nvSpPr>
          <p:spPr>
            <a:xfrm>
              <a:off x="3761977" y="378452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2" name="Ellipse 191"/>
            <p:cNvSpPr/>
            <p:nvPr/>
          </p:nvSpPr>
          <p:spPr>
            <a:xfrm>
              <a:off x="3687024" y="39968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3" name="Ellipse 192"/>
            <p:cNvSpPr/>
            <p:nvPr/>
          </p:nvSpPr>
          <p:spPr>
            <a:xfrm>
              <a:off x="3769265" y="40916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4" name="Ellipse 193"/>
            <p:cNvSpPr/>
            <p:nvPr/>
          </p:nvSpPr>
          <p:spPr>
            <a:xfrm>
              <a:off x="3831724" y="39354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5" name="Ellipse 194"/>
            <p:cNvSpPr/>
            <p:nvPr/>
          </p:nvSpPr>
          <p:spPr>
            <a:xfrm>
              <a:off x="3882210" y="362317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6" name="Ellipse 195"/>
            <p:cNvSpPr/>
            <p:nvPr/>
          </p:nvSpPr>
          <p:spPr>
            <a:xfrm>
              <a:off x="3750528" y="35607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7" name="Ellipse 196"/>
            <p:cNvSpPr/>
            <p:nvPr/>
          </p:nvSpPr>
          <p:spPr>
            <a:xfrm>
              <a:off x="3613114" y="369187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8" name="Ellipse 197"/>
            <p:cNvSpPr/>
            <p:nvPr/>
          </p:nvSpPr>
          <p:spPr>
            <a:xfrm>
              <a:off x="3694314" y="33920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99" name="Ellipse 198"/>
            <p:cNvSpPr/>
            <p:nvPr/>
          </p:nvSpPr>
          <p:spPr>
            <a:xfrm>
              <a:off x="3576680" y="353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0" name="Ellipse 199"/>
            <p:cNvSpPr/>
            <p:nvPr/>
          </p:nvSpPr>
          <p:spPr>
            <a:xfrm>
              <a:off x="3161816" y="358673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1" name="Ellipse 200"/>
            <p:cNvSpPr/>
            <p:nvPr/>
          </p:nvSpPr>
          <p:spPr>
            <a:xfrm>
              <a:off x="3433022" y="354663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2" name="Ellipse 201"/>
            <p:cNvSpPr/>
            <p:nvPr/>
          </p:nvSpPr>
          <p:spPr>
            <a:xfrm>
              <a:off x="3639659" y="32916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3" name="Ellipse 202"/>
            <p:cNvSpPr/>
            <p:nvPr/>
          </p:nvSpPr>
          <p:spPr>
            <a:xfrm>
              <a:off x="3420529" y="33806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4" name="Ellipse 203"/>
            <p:cNvSpPr/>
            <p:nvPr/>
          </p:nvSpPr>
          <p:spPr>
            <a:xfrm>
              <a:off x="3045765" y="34493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5" name="Ellipse 204"/>
            <p:cNvSpPr/>
            <p:nvPr/>
          </p:nvSpPr>
          <p:spPr>
            <a:xfrm>
              <a:off x="3301856" y="330566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6" name="Ellipse 205"/>
            <p:cNvSpPr/>
            <p:nvPr/>
          </p:nvSpPr>
          <p:spPr>
            <a:xfrm>
              <a:off x="3039521" y="35742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7" name="Ellipse 206"/>
            <p:cNvSpPr/>
            <p:nvPr/>
          </p:nvSpPr>
          <p:spPr>
            <a:xfrm>
              <a:off x="3520468" y="33244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08" name="Ellipse 207"/>
            <p:cNvSpPr/>
            <p:nvPr/>
          </p:nvSpPr>
          <p:spPr>
            <a:xfrm>
              <a:off x="3832768" y="353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1" name="Ellipse 210"/>
            <p:cNvSpPr/>
            <p:nvPr/>
          </p:nvSpPr>
          <p:spPr>
            <a:xfrm>
              <a:off x="1434788" y="239495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2" name="Ellipse 211"/>
            <p:cNvSpPr/>
            <p:nvPr/>
          </p:nvSpPr>
          <p:spPr>
            <a:xfrm>
              <a:off x="1573242" y="253340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3" name="Ellipse 212"/>
            <p:cNvSpPr/>
            <p:nvPr/>
          </p:nvSpPr>
          <p:spPr>
            <a:xfrm>
              <a:off x="1711695" y="260939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4" name="Ellipse 213"/>
            <p:cNvSpPr/>
            <p:nvPr/>
          </p:nvSpPr>
          <p:spPr>
            <a:xfrm>
              <a:off x="1711695" y="24157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5" name="Ellipse 214"/>
            <p:cNvSpPr/>
            <p:nvPr/>
          </p:nvSpPr>
          <p:spPr>
            <a:xfrm>
              <a:off x="1536807" y="229709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6" name="Ellipse 215"/>
            <p:cNvSpPr/>
            <p:nvPr/>
          </p:nvSpPr>
          <p:spPr>
            <a:xfrm>
              <a:off x="1611761" y="26593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7" name="Ellipse 216"/>
            <p:cNvSpPr/>
            <p:nvPr/>
          </p:nvSpPr>
          <p:spPr>
            <a:xfrm>
              <a:off x="1343182" y="226586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8" name="Ellipse 217"/>
            <p:cNvSpPr/>
            <p:nvPr/>
          </p:nvSpPr>
          <p:spPr>
            <a:xfrm>
              <a:off x="1836615" y="2490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19" name="Ellipse 218"/>
            <p:cNvSpPr/>
            <p:nvPr/>
          </p:nvSpPr>
          <p:spPr>
            <a:xfrm>
              <a:off x="1911568" y="26718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0" name="Ellipse 219"/>
            <p:cNvSpPr/>
            <p:nvPr/>
          </p:nvSpPr>
          <p:spPr>
            <a:xfrm>
              <a:off x="2130180" y="22783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1" name="Ellipse 220"/>
            <p:cNvSpPr/>
            <p:nvPr/>
          </p:nvSpPr>
          <p:spPr>
            <a:xfrm>
              <a:off x="1886582" y="23470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2" name="Ellipse 221"/>
            <p:cNvSpPr/>
            <p:nvPr/>
          </p:nvSpPr>
          <p:spPr>
            <a:xfrm>
              <a:off x="2055226" y="2490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3" name="Ellipse 222"/>
            <p:cNvSpPr/>
            <p:nvPr/>
          </p:nvSpPr>
          <p:spPr>
            <a:xfrm>
              <a:off x="2137467" y="25854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4" name="Ellipse 223"/>
            <p:cNvSpPr/>
            <p:nvPr/>
          </p:nvSpPr>
          <p:spPr>
            <a:xfrm>
              <a:off x="2199926" y="242930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5" name="Ellipse 224"/>
            <p:cNvSpPr/>
            <p:nvPr/>
          </p:nvSpPr>
          <p:spPr>
            <a:xfrm>
              <a:off x="2250413" y="211700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6" name="Ellipse 225"/>
            <p:cNvSpPr/>
            <p:nvPr/>
          </p:nvSpPr>
          <p:spPr>
            <a:xfrm>
              <a:off x="2118730" y="205454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7" name="Ellipse 226"/>
            <p:cNvSpPr/>
            <p:nvPr/>
          </p:nvSpPr>
          <p:spPr>
            <a:xfrm>
              <a:off x="1981316" y="218570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8" name="Ellipse 227"/>
            <p:cNvSpPr/>
            <p:nvPr/>
          </p:nvSpPr>
          <p:spPr>
            <a:xfrm>
              <a:off x="2062516" y="188589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29" name="Ellipse 228"/>
            <p:cNvSpPr/>
            <p:nvPr/>
          </p:nvSpPr>
          <p:spPr>
            <a:xfrm>
              <a:off x="1944882" y="202435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0" name="Ellipse 229"/>
            <p:cNvSpPr/>
            <p:nvPr/>
          </p:nvSpPr>
          <p:spPr>
            <a:xfrm>
              <a:off x="1570121" y="208056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1" name="Ellipse 230"/>
            <p:cNvSpPr/>
            <p:nvPr/>
          </p:nvSpPr>
          <p:spPr>
            <a:xfrm>
              <a:off x="1801224" y="208056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2" name="Ellipse 231"/>
            <p:cNvSpPr/>
            <p:nvPr/>
          </p:nvSpPr>
          <p:spPr>
            <a:xfrm>
              <a:off x="2007861" y="178545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3" name="Ellipse 232"/>
            <p:cNvSpPr/>
            <p:nvPr/>
          </p:nvSpPr>
          <p:spPr>
            <a:xfrm>
              <a:off x="1788731" y="187444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4" name="Ellipse 233"/>
            <p:cNvSpPr/>
            <p:nvPr/>
          </p:nvSpPr>
          <p:spPr>
            <a:xfrm>
              <a:off x="1413967" y="194315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5" name="Ellipse 234"/>
            <p:cNvSpPr/>
            <p:nvPr/>
          </p:nvSpPr>
          <p:spPr>
            <a:xfrm>
              <a:off x="1670058" y="179949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6" name="Ellipse 235"/>
            <p:cNvSpPr/>
            <p:nvPr/>
          </p:nvSpPr>
          <p:spPr>
            <a:xfrm>
              <a:off x="1407723" y="2068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7" name="Ellipse 236"/>
            <p:cNvSpPr/>
            <p:nvPr/>
          </p:nvSpPr>
          <p:spPr>
            <a:xfrm>
              <a:off x="1888670" y="181823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38" name="Ellipse 237"/>
            <p:cNvSpPr/>
            <p:nvPr/>
          </p:nvSpPr>
          <p:spPr>
            <a:xfrm>
              <a:off x="2200970" y="202435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1" name="Ellipse 240"/>
            <p:cNvSpPr/>
            <p:nvPr/>
          </p:nvSpPr>
          <p:spPr>
            <a:xfrm>
              <a:off x="1315189" y="30426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2" name="Ellipse 241"/>
            <p:cNvSpPr/>
            <p:nvPr/>
          </p:nvSpPr>
          <p:spPr>
            <a:xfrm>
              <a:off x="1453643" y="31811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3" name="Ellipse 242"/>
            <p:cNvSpPr/>
            <p:nvPr/>
          </p:nvSpPr>
          <p:spPr>
            <a:xfrm>
              <a:off x="1592096" y="32571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4" name="Ellipse 243"/>
            <p:cNvSpPr/>
            <p:nvPr/>
          </p:nvSpPr>
          <p:spPr>
            <a:xfrm>
              <a:off x="1592096" y="306349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5" name="Ellipse 244"/>
            <p:cNvSpPr/>
            <p:nvPr/>
          </p:nvSpPr>
          <p:spPr>
            <a:xfrm>
              <a:off x="1417208" y="294481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6" name="Ellipse 245"/>
            <p:cNvSpPr/>
            <p:nvPr/>
          </p:nvSpPr>
          <p:spPr>
            <a:xfrm>
              <a:off x="1492162" y="33070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7" name="Ellipse 246"/>
            <p:cNvSpPr/>
            <p:nvPr/>
          </p:nvSpPr>
          <p:spPr>
            <a:xfrm>
              <a:off x="1223583" y="29135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8" name="Ellipse 247"/>
            <p:cNvSpPr/>
            <p:nvPr/>
          </p:nvSpPr>
          <p:spPr>
            <a:xfrm>
              <a:off x="1717016" y="313844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49" name="Ellipse 248"/>
            <p:cNvSpPr/>
            <p:nvPr/>
          </p:nvSpPr>
          <p:spPr>
            <a:xfrm>
              <a:off x="1791969" y="331957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0" name="Ellipse 249"/>
            <p:cNvSpPr/>
            <p:nvPr/>
          </p:nvSpPr>
          <p:spPr>
            <a:xfrm>
              <a:off x="2010581" y="292607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1" name="Ellipse 250"/>
            <p:cNvSpPr/>
            <p:nvPr/>
          </p:nvSpPr>
          <p:spPr>
            <a:xfrm>
              <a:off x="1766983" y="299478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2" name="Ellipse 251"/>
            <p:cNvSpPr/>
            <p:nvPr/>
          </p:nvSpPr>
          <p:spPr>
            <a:xfrm>
              <a:off x="1935628" y="31384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3" name="Ellipse 252"/>
            <p:cNvSpPr/>
            <p:nvPr/>
          </p:nvSpPr>
          <p:spPr>
            <a:xfrm>
              <a:off x="2017869" y="32331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4" name="Ellipse 253"/>
            <p:cNvSpPr/>
            <p:nvPr/>
          </p:nvSpPr>
          <p:spPr>
            <a:xfrm>
              <a:off x="2080327" y="30770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5" name="Ellipse 254"/>
            <p:cNvSpPr/>
            <p:nvPr/>
          </p:nvSpPr>
          <p:spPr>
            <a:xfrm>
              <a:off x="2130814" y="27647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6" name="Ellipse 255"/>
            <p:cNvSpPr/>
            <p:nvPr/>
          </p:nvSpPr>
          <p:spPr>
            <a:xfrm>
              <a:off x="1999131" y="270226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7" name="Ellipse 256"/>
            <p:cNvSpPr/>
            <p:nvPr/>
          </p:nvSpPr>
          <p:spPr>
            <a:xfrm>
              <a:off x="1861718" y="283342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8" name="Ellipse 257"/>
            <p:cNvSpPr/>
            <p:nvPr/>
          </p:nvSpPr>
          <p:spPr>
            <a:xfrm>
              <a:off x="1942917" y="25336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59" name="Ellipse 258"/>
            <p:cNvSpPr/>
            <p:nvPr/>
          </p:nvSpPr>
          <p:spPr>
            <a:xfrm>
              <a:off x="1825284" y="2672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0" name="Ellipse 259"/>
            <p:cNvSpPr/>
            <p:nvPr/>
          </p:nvSpPr>
          <p:spPr>
            <a:xfrm>
              <a:off x="1450522" y="272828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1" name="Ellipse 260"/>
            <p:cNvSpPr/>
            <p:nvPr/>
          </p:nvSpPr>
          <p:spPr>
            <a:xfrm>
              <a:off x="1681625" y="272828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2" name="Ellipse 261"/>
            <p:cNvSpPr/>
            <p:nvPr/>
          </p:nvSpPr>
          <p:spPr>
            <a:xfrm>
              <a:off x="1888262" y="24331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3" name="Ellipse 262"/>
            <p:cNvSpPr/>
            <p:nvPr/>
          </p:nvSpPr>
          <p:spPr>
            <a:xfrm>
              <a:off x="1669133" y="25221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4" name="Ellipse 263"/>
            <p:cNvSpPr/>
            <p:nvPr/>
          </p:nvSpPr>
          <p:spPr>
            <a:xfrm>
              <a:off x="1294368" y="25908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5" name="Ellipse 264"/>
            <p:cNvSpPr/>
            <p:nvPr/>
          </p:nvSpPr>
          <p:spPr>
            <a:xfrm>
              <a:off x="1550459" y="244721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6" name="Ellipse 265"/>
            <p:cNvSpPr/>
            <p:nvPr/>
          </p:nvSpPr>
          <p:spPr>
            <a:xfrm>
              <a:off x="1288124" y="271579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7" name="Ellipse 266"/>
            <p:cNvSpPr/>
            <p:nvPr/>
          </p:nvSpPr>
          <p:spPr>
            <a:xfrm>
              <a:off x="1769071" y="24659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68" name="Ellipse 267"/>
            <p:cNvSpPr/>
            <p:nvPr/>
          </p:nvSpPr>
          <p:spPr>
            <a:xfrm>
              <a:off x="2081371" y="26720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1" name="Ellipse 270"/>
            <p:cNvSpPr/>
            <p:nvPr/>
          </p:nvSpPr>
          <p:spPr>
            <a:xfrm>
              <a:off x="1716481" y="39306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2" name="Ellipse 271"/>
            <p:cNvSpPr/>
            <p:nvPr/>
          </p:nvSpPr>
          <p:spPr>
            <a:xfrm>
              <a:off x="1854935" y="406910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3" name="Ellipse 272"/>
            <p:cNvSpPr/>
            <p:nvPr/>
          </p:nvSpPr>
          <p:spPr>
            <a:xfrm>
              <a:off x="1993388" y="414510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4" name="Ellipse 273"/>
            <p:cNvSpPr/>
            <p:nvPr/>
          </p:nvSpPr>
          <p:spPr>
            <a:xfrm>
              <a:off x="1993388" y="395147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5" name="Ellipse 274"/>
            <p:cNvSpPr/>
            <p:nvPr/>
          </p:nvSpPr>
          <p:spPr>
            <a:xfrm>
              <a:off x="1818500" y="383279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6" name="Ellipse 275"/>
            <p:cNvSpPr/>
            <p:nvPr/>
          </p:nvSpPr>
          <p:spPr>
            <a:xfrm>
              <a:off x="1893454" y="419506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7" name="Ellipse 276"/>
            <p:cNvSpPr/>
            <p:nvPr/>
          </p:nvSpPr>
          <p:spPr>
            <a:xfrm>
              <a:off x="1624876" y="380157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8" name="Ellipse 277"/>
            <p:cNvSpPr/>
            <p:nvPr/>
          </p:nvSpPr>
          <p:spPr>
            <a:xfrm>
              <a:off x="2118308" y="40264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79" name="Ellipse 278"/>
            <p:cNvSpPr/>
            <p:nvPr/>
          </p:nvSpPr>
          <p:spPr>
            <a:xfrm>
              <a:off x="2193261" y="420755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0" name="Ellipse 279"/>
            <p:cNvSpPr/>
            <p:nvPr/>
          </p:nvSpPr>
          <p:spPr>
            <a:xfrm>
              <a:off x="2411873" y="381405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1" name="Ellipse 280"/>
            <p:cNvSpPr/>
            <p:nvPr/>
          </p:nvSpPr>
          <p:spPr>
            <a:xfrm>
              <a:off x="2168275" y="38827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2" name="Ellipse 281"/>
            <p:cNvSpPr/>
            <p:nvPr/>
          </p:nvSpPr>
          <p:spPr>
            <a:xfrm>
              <a:off x="2336920" y="402642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3" name="Ellipse 282"/>
            <p:cNvSpPr/>
            <p:nvPr/>
          </p:nvSpPr>
          <p:spPr>
            <a:xfrm>
              <a:off x="2419161" y="412115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4" name="Ellipse 283"/>
            <p:cNvSpPr/>
            <p:nvPr/>
          </p:nvSpPr>
          <p:spPr>
            <a:xfrm>
              <a:off x="2481619" y="396500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5" name="Ellipse 284"/>
            <p:cNvSpPr/>
            <p:nvPr/>
          </p:nvSpPr>
          <p:spPr>
            <a:xfrm>
              <a:off x="2532106" y="365270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6" name="Ellipse 285"/>
            <p:cNvSpPr/>
            <p:nvPr/>
          </p:nvSpPr>
          <p:spPr>
            <a:xfrm>
              <a:off x="2400423" y="359024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7" name="Ellipse 286"/>
            <p:cNvSpPr/>
            <p:nvPr/>
          </p:nvSpPr>
          <p:spPr>
            <a:xfrm>
              <a:off x="2263010" y="372141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8" name="Ellipse 287"/>
            <p:cNvSpPr/>
            <p:nvPr/>
          </p:nvSpPr>
          <p:spPr>
            <a:xfrm>
              <a:off x="2344209" y="342160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89" name="Ellipse 288"/>
            <p:cNvSpPr/>
            <p:nvPr/>
          </p:nvSpPr>
          <p:spPr>
            <a:xfrm>
              <a:off x="2226576" y="35600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0" name="Ellipse 289"/>
            <p:cNvSpPr/>
            <p:nvPr/>
          </p:nvSpPr>
          <p:spPr>
            <a:xfrm>
              <a:off x="1851814" y="361626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1" name="Ellipse 290"/>
            <p:cNvSpPr/>
            <p:nvPr/>
          </p:nvSpPr>
          <p:spPr>
            <a:xfrm>
              <a:off x="2082917" y="361626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2" name="Ellipse 291"/>
            <p:cNvSpPr/>
            <p:nvPr/>
          </p:nvSpPr>
          <p:spPr>
            <a:xfrm>
              <a:off x="2289554" y="33211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3" name="Ellipse 292"/>
            <p:cNvSpPr/>
            <p:nvPr/>
          </p:nvSpPr>
          <p:spPr>
            <a:xfrm>
              <a:off x="2070425" y="341015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4" name="Ellipse 293"/>
            <p:cNvSpPr/>
            <p:nvPr/>
          </p:nvSpPr>
          <p:spPr>
            <a:xfrm>
              <a:off x="1695660" y="347885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5" name="Ellipse 294"/>
            <p:cNvSpPr/>
            <p:nvPr/>
          </p:nvSpPr>
          <p:spPr>
            <a:xfrm>
              <a:off x="1951751" y="333519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6" name="Ellipse 295"/>
            <p:cNvSpPr/>
            <p:nvPr/>
          </p:nvSpPr>
          <p:spPr>
            <a:xfrm>
              <a:off x="1689416" y="360377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7" name="Ellipse 296"/>
            <p:cNvSpPr/>
            <p:nvPr/>
          </p:nvSpPr>
          <p:spPr>
            <a:xfrm>
              <a:off x="2170363" y="335393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298" name="Ellipse 297"/>
            <p:cNvSpPr/>
            <p:nvPr/>
          </p:nvSpPr>
          <p:spPr>
            <a:xfrm>
              <a:off x="2482663" y="356005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1" name="Ellipse 300"/>
            <p:cNvSpPr/>
            <p:nvPr/>
          </p:nvSpPr>
          <p:spPr>
            <a:xfrm>
              <a:off x="839186" y="19883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2" name="Ellipse 301"/>
            <p:cNvSpPr/>
            <p:nvPr/>
          </p:nvSpPr>
          <p:spPr>
            <a:xfrm>
              <a:off x="977639" y="212682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3" name="Ellipse 302"/>
            <p:cNvSpPr/>
            <p:nvPr/>
          </p:nvSpPr>
          <p:spPr>
            <a:xfrm>
              <a:off x="1116093" y="220282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4" name="Ellipse 303"/>
            <p:cNvSpPr/>
            <p:nvPr/>
          </p:nvSpPr>
          <p:spPr>
            <a:xfrm>
              <a:off x="1116093" y="200919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5" name="Ellipse 304"/>
            <p:cNvSpPr/>
            <p:nvPr/>
          </p:nvSpPr>
          <p:spPr>
            <a:xfrm>
              <a:off x="941204" y="189052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6" name="Ellipse 305"/>
            <p:cNvSpPr/>
            <p:nvPr/>
          </p:nvSpPr>
          <p:spPr>
            <a:xfrm>
              <a:off x="1016158" y="22527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7" name="Ellipse 306"/>
            <p:cNvSpPr/>
            <p:nvPr/>
          </p:nvSpPr>
          <p:spPr>
            <a:xfrm>
              <a:off x="747580" y="185929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8" name="Ellipse 307"/>
            <p:cNvSpPr/>
            <p:nvPr/>
          </p:nvSpPr>
          <p:spPr>
            <a:xfrm>
              <a:off x="1241013" y="2084148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09" name="Ellipse 308"/>
            <p:cNvSpPr/>
            <p:nvPr/>
          </p:nvSpPr>
          <p:spPr>
            <a:xfrm>
              <a:off x="1253507" y="22652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0" name="Ellipse 309"/>
            <p:cNvSpPr/>
            <p:nvPr/>
          </p:nvSpPr>
          <p:spPr>
            <a:xfrm>
              <a:off x="1472119" y="187178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1" name="Ellipse 310"/>
            <p:cNvSpPr/>
            <p:nvPr/>
          </p:nvSpPr>
          <p:spPr>
            <a:xfrm>
              <a:off x="1228521" y="194048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2" name="Ellipse 311"/>
            <p:cNvSpPr/>
            <p:nvPr/>
          </p:nvSpPr>
          <p:spPr>
            <a:xfrm>
              <a:off x="1397166" y="208414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3" name="Ellipse 312"/>
            <p:cNvSpPr/>
            <p:nvPr/>
          </p:nvSpPr>
          <p:spPr>
            <a:xfrm>
              <a:off x="1479407" y="21788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4" name="Ellipse 313"/>
            <p:cNvSpPr/>
            <p:nvPr/>
          </p:nvSpPr>
          <p:spPr>
            <a:xfrm>
              <a:off x="1541865" y="202272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5" name="Ellipse 314"/>
            <p:cNvSpPr/>
            <p:nvPr/>
          </p:nvSpPr>
          <p:spPr>
            <a:xfrm>
              <a:off x="1592352" y="171042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6" name="Ellipse 315"/>
            <p:cNvSpPr/>
            <p:nvPr/>
          </p:nvSpPr>
          <p:spPr>
            <a:xfrm>
              <a:off x="1460669" y="164796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7" name="Ellipse 316"/>
            <p:cNvSpPr/>
            <p:nvPr/>
          </p:nvSpPr>
          <p:spPr>
            <a:xfrm>
              <a:off x="1323256" y="1779133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8" name="Ellipse 317"/>
            <p:cNvSpPr/>
            <p:nvPr/>
          </p:nvSpPr>
          <p:spPr>
            <a:xfrm>
              <a:off x="1404455" y="1479322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19" name="Ellipse 318"/>
            <p:cNvSpPr/>
            <p:nvPr/>
          </p:nvSpPr>
          <p:spPr>
            <a:xfrm>
              <a:off x="1286822" y="16177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0" name="Ellipse 319"/>
            <p:cNvSpPr/>
            <p:nvPr/>
          </p:nvSpPr>
          <p:spPr>
            <a:xfrm>
              <a:off x="974519" y="16739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1" name="Ellipse 320"/>
            <p:cNvSpPr/>
            <p:nvPr/>
          </p:nvSpPr>
          <p:spPr>
            <a:xfrm>
              <a:off x="1143163" y="1673990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2" name="Ellipse 321"/>
            <p:cNvSpPr/>
            <p:nvPr/>
          </p:nvSpPr>
          <p:spPr>
            <a:xfrm>
              <a:off x="1349800" y="1378875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3" name="Ellipse 322"/>
            <p:cNvSpPr/>
            <p:nvPr/>
          </p:nvSpPr>
          <p:spPr>
            <a:xfrm>
              <a:off x="1130671" y="1467874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4" name="Ellipse 323"/>
            <p:cNvSpPr/>
            <p:nvPr/>
          </p:nvSpPr>
          <p:spPr>
            <a:xfrm>
              <a:off x="818365" y="153657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5" name="Ellipse 324"/>
            <p:cNvSpPr/>
            <p:nvPr/>
          </p:nvSpPr>
          <p:spPr>
            <a:xfrm>
              <a:off x="1011997" y="1392919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6" name="Ellipse 325"/>
            <p:cNvSpPr/>
            <p:nvPr/>
          </p:nvSpPr>
          <p:spPr>
            <a:xfrm>
              <a:off x="812121" y="1661497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7" name="Ellipse 326"/>
            <p:cNvSpPr/>
            <p:nvPr/>
          </p:nvSpPr>
          <p:spPr>
            <a:xfrm>
              <a:off x="1230609" y="1411661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28" name="Ellipse 327"/>
            <p:cNvSpPr/>
            <p:nvPr/>
          </p:nvSpPr>
          <p:spPr>
            <a:xfrm>
              <a:off x="1542909" y="1617776"/>
              <a:ext cx="32706" cy="327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3113272" y="348956"/>
            <a:ext cx="3344885" cy="4258787"/>
            <a:chOff x="3713264" y="431333"/>
            <a:chExt cx="2761360" cy="3515829"/>
          </a:xfrm>
        </p:grpSpPr>
        <p:sp>
          <p:nvSpPr>
            <p:cNvPr id="359" name="Ellipse 358"/>
            <p:cNvSpPr/>
            <p:nvPr/>
          </p:nvSpPr>
          <p:spPr>
            <a:xfrm>
              <a:off x="3713264" y="262049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5163040" y="2795162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9" name="Ellipse 388"/>
            <p:cNvSpPr/>
            <p:nvPr/>
          </p:nvSpPr>
          <p:spPr>
            <a:xfrm>
              <a:off x="4488801" y="215268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9" name="Ellipse 418"/>
            <p:cNvSpPr/>
            <p:nvPr/>
          </p:nvSpPr>
          <p:spPr>
            <a:xfrm>
              <a:off x="4796640" y="1490611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9" name="Ellipse 448"/>
            <p:cNvSpPr/>
            <p:nvPr/>
          </p:nvSpPr>
          <p:spPr>
            <a:xfrm>
              <a:off x="4123486" y="992639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9" name="Ellipse 478"/>
            <p:cNvSpPr/>
            <p:nvPr/>
          </p:nvSpPr>
          <p:spPr>
            <a:xfrm>
              <a:off x="3820898" y="431333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9" name="Ellipse 508"/>
            <p:cNvSpPr/>
            <p:nvPr/>
          </p:nvSpPr>
          <p:spPr>
            <a:xfrm>
              <a:off x="5322624" y="2039698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9" name="Ellipse 538"/>
            <p:cNvSpPr/>
            <p:nvPr/>
          </p:nvSpPr>
          <p:spPr>
            <a:xfrm>
              <a:off x="4961478" y="583667"/>
              <a:ext cx="1152000" cy="11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3190517" y="442171"/>
            <a:ext cx="3164019" cy="4088831"/>
            <a:chOff x="2392888" y="331628"/>
            <a:chExt cx="2373014" cy="3066623"/>
          </a:xfrm>
        </p:grpSpPr>
        <p:sp>
          <p:nvSpPr>
            <p:cNvPr id="380" name="Ellipse 379"/>
            <p:cNvSpPr/>
            <p:nvPr/>
          </p:nvSpPr>
          <p:spPr>
            <a:xfrm>
              <a:off x="2764747" y="253671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1" name="Ellipse 330"/>
            <p:cNvSpPr/>
            <p:nvPr/>
          </p:nvSpPr>
          <p:spPr>
            <a:xfrm>
              <a:off x="3784412" y="30886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2" name="Ellipse 331"/>
            <p:cNvSpPr/>
            <p:nvPr/>
          </p:nvSpPr>
          <p:spPr>
            <a:xfrm>
              <a:off x="3922865" y="322709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3" name="Ellipse 332"/>
            <p:cNvSpPr/>
            <p:nvPr/>
          </p:nvSpPr>
          <p:spPr>
            <a:xfrm>
              <a:off x="4061319" y="33030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4" name="Ellipse 333"/>
            <p:cNvSpPr/>
            <p:nvPr/>
          </p:nvSpPr>
          <p:spPr>
            <a:xfrm>
              <a:off x="4061319" y="31094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5" name="Ellipse 334"/>
            <p:cNvSpPr/>
            <p:nvPr/>
          </p:nvSpPr>
          <p:spPr>
            <a:xfrm>
              <a:off x="3886431" y="29907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6" name="Ellipse 335"/>
            <p:cNvSpPr/>
            <p:nvPr/>
          </p:nvSpPr>
          <p:spPr>
            <a:xfrm>
              <a:off x="3961384" y="335305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7" name="Ellipse 336"/>
            <p:cNvSpPr/>
            <p:nvPr/>
          </p:nvSpPr>
          <p:spPr>
            <a:xfrm>
              <a:off x="3692806" y="295955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8" name="Ellipse 337"/>
            <p:cNvSpPr/>
            <p:nvPr/>
          </p:nvSpPr>
          <p:spPr>
            <a:xfrm>
              <a:off x="4186239" y="318441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39" name="Ellipse 338"/>
            <p:cNvSpPr/>
            <p:nvPr/>
          </p:nvSpPr>
          <p:spPr>
            <a:xfrm>
              <a:off x="4261192" y="336554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0" name="Ellipse 339"/>
            <p:cNvSpPr/>
            <p:nvPr/>
          </p:nvSpPr>
          <p:spPr>
            <a:xfrm>
              <a:off x="4479803" y="297204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1" name="Ellipse 340"/>
            <p:cNvSpPr/>
            <p:nvPr/>
          </p:nvSpPr>
          <p:spPr>
            <a:xfrm>
              <a:off x="4236206" y="30407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2" name="Ellipse 341"/>
            <p:cNvSpPr/>
            <p:nvPr/>
          </p:nvSpPr>
          <p:spPr>
            <a:xfrm>
              <a:off x="4404850" y="31844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3" name="Ellipse 342"/>
            <p:cNvSpPr/>
            <p:nvPr/>
          </p:nvSpPr>
          <p:spPr>
            <a:xfrm>
              <a:off x="4487091" y="32791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4" name="Ellipse 343"/>
            <p:cNvSpPr/>
            <p:nvPr/>
          </p:nvSpPr>
          <p:spPr>
            <a:xfrm>
              <a:off x="4549550" y="31229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5" name="Ellipse 344"/>
            <p:cNvSpPr/>
            <p:nvPr/>
          </p:nvSpPr>
          <p:spPr>
            <a:xfrm>
              <a:off x="4600037" y="281068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6" name="Ellipse 345"/>
            <p:cNvSpPr/>
            <p:nvPr/>
          </p:nvSpPr>
          <p:spPr>
            <a:xfrm>
              <a:off x="4468354" y="27482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7" name="Ellipse 346"/>
            <p:cNvSpPr/>
            <p:nvPr/>
          </p:nvSpPr>
          <p:spPr>
            <a:xfrm>
              <a:off x="4330940" y="28793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8" name="Ellipse 347"/>
            <p:cNvSpPr/>
            <p:nvPr/>
          </p:nvSpPr>
          <p:spPr>
            <a:xfrm>
              <a:off x="4154338" y="257958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49" name="Ellipse 348"/>
            <p:cNvSpPr/>
            <p:nvPr/>
          </p:nvSpPr>
          <p:spPr>
            <a:xfrm>
              <a:off x="4294506" y="27180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0" name="Ellipse 349"/>
            <p:cNvSpPr/>
            <p:nvPr/>
          </p:nvSpPr>
          <p:spPr>
            <a:xfrm>
              <a:off x="3919745" y="277425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1" name="Ellipse 350"/>
            <p:cNvSpPr/>
            <p:nvPr/>
          </p:nvSpPr>
          <p:spPr>
            <a:xfrm>
              <a:off x="4150848" y="27742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2" name="Ellipse 351"/>
            <p:cNvSpPr/>
            <p:nvPr/>
          </p:nvSpPr>
          <p:spPr>
            <a:xfrm>
              <a:off x="4357485" y="24791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3" name="Ellipse 352"/>
            <p:cNvSpPr/>
            <p:nvPr/>
          </p:nvSpPr>
          <p:spPr>
            <a:xfrm>
              <a:off x="4138355" y="25681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4" name="Ellipse 353"/>
            <p:cNvSpPr/>
            <p:nvPr/>
          </p:nvSpPr>
          <p:spPr>
            <a:xfrm>
              <a:off x="3763591" y="26368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5" name="Ellipse 354"/>
            <p:cNvSpPr/>
            <p:nvPr/>
          </p:nvSpPr>
          <p:spPr>
            <a:xfrm>
              <a:off x="4019682" y="24931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6" name="Ellipse 355"/>
            <p:cNvSpPr/>
            <p:nvPr/>
          </p:nvSpPr>
          <p:spPr>
            <a:xfrm>
              <a:off x="3757347" y="276176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7" name="Ellipse 356"/>
            <p:cNvSpPr/>
            <p:nvPr/>
          </p:nvSpPr>
          <p:spPr>
            <a:xfrm>
              <a:off x="4238294" y="25119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58" name="Ellipse 357"/>
            <p:cNvSpPr/>
            <p:nvPr/>
          </p:nvSpPr>
          <p:spPr>
            <a:xfrm>
              <a:off x="4292792" y="27180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0" name="Ellipse 359"/>
            <p:cNvSpPr/>
            <p:nvPr/>
          </p:nvSpPr>
          <p:spPr>
            <a:xfrm>
              <a:off x="2484494" y="29299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1" name="Ellipse 360"/>
            <p:cNvSpPr/>
            <p:nvPr/>
          </p:nvSpPr>
          <p:spPr>
            <a:xfrm>
              <a:off x="2622947" y="306840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2" name="Ellipse 361"/>
            <p:cNvSpPr/>
            <p:nvPr/>
          </p:nvSpPr>
          <p:spPr>
            <a:xfrm>
              <a:off x="2761401" y="31444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3" name="Ellipse 362"/>
            <p:cNvSpPr/>
            <p:nvPr/>
          </p:nvSpPr>
          <p:spPr>
            <a:xfrm>
              <a:off x="2761401" y="29507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4" name="Ellipse 363"/>
            <p:cNvSpPr/>
            <p:nvPr/>
          </p:nvSpPr>
          <p:spPr>
            <a:xfrm>
              <a:off x="2586512" y="28320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5" name="Ellipse 364"/>
            <p:cNvSpPr/>
            <p:nvPr/>
          </p:nvSpPr>
          <p:spPr>
            <a:xfrm>
              <a:off x="2661466" y="31943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6" name="Ellipse 365"/>
            <p:cNvSpPr/>
            <p:nvPr/>
          </p:nvSpPr>
          <p:spPr>
            <a:xfrm>
              <a:off x="2392888" y="28008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7" name="Ellipse 366"/>
            <p:cNvSpPr/>
            <p:nvPr/>
          </p:nvSpPr>
          <p:spPr>
            <a:xfrm>
              <a:off x="2886321" y="30257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8" name="Ellipse 367"/>
            <p:cNvSpPr/>
            <p:nvPr/>
          </p:nvSpPr>
          <p:spPr>
            <a:xfrm>
              <a:off x="2961274" y="32068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69" name="Ellipse 368"/>
            <p:cNvSpPr/>
            <p:nvPr/>
          </p:nvSpPr>
          <p:spPr>
            <a:xfrm>
              <a:off x="3179885" y="28133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0" name="Ellipse 369"/>
            <p:cNvSpPr/>
            <p:nvPr/>
          </p:nvSpPr>
          <p:spPr>
            <a:xfrm>
              <a:off x="2896185" y="29336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1" name="Ellipse 370"/>
            <p:cNvSpPr/>
            <p:nvPr/>
          </p:nvSpPr>
          <p:spPr>
            <a:xfrm>
              <a:off x="3070559" y="30600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2" name="Ellipse 371"/>
            <p:cNvSpPr/>
            <p:nvPr/>
          </p:nvSpPr>
          <p:spPr>
            <a:xfrm>
              <a:off x="3135613" y="31678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3" name="Ellipse 372"/>
            <p:cNvSpPr/>
            <p:nvPr/>
          </p:nvSpPr>
          <p:spPr>
            <a:xfrm>
              <a:off x="3249632" y="296430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4" name="Ellipse 373"/>
            <p:cNvSpPr/>
            <p:nvPr/>
          </p:nvSpPr>
          <p:spPr>
            <a:xfrm>
              <a:off x="3300118" y="265200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5" name="Ellipse 374"/>
            <p:cNvSpPr/>
            <p:nvPr/>
          </p:nvSpPr>
          <p:spPr>
            <a:xfrm>
              <a:off x="3168436" y="2589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6" name="Ellipse 375"/>
            <p:cNvSpPr/>
            <p:nvPr/>
          </p:nvSpPr>
          <p:spPr>
            <a:xfrm>
              <a:off x="3031022" y="27207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7" name="Ellipse 376"/>
            <p:cNvSpPr/>
            <p:nvPr/>
          </p:nvSpPr>
          <p:spPr>
            <a:xfrm>
              <a:off x="3112222" y="2420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8" name="Ellipse 377"/>
            <p:cNvSpPr/>
            <p:nvPr/>
          </p:nvSpPr>
          <p:spPr>
            <a:xfrm>
              <a:off x="2960215" y="2559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79" name="Ellipse 378"/>
            <p:cNvSpPr/>
            <p:nvPr/>
          </p:nvSpPr>
          <p:spPr>
            <a:xfrm>
              <a:off x="2591182" y="25926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1" name="Ellipse 380"/>
            <p:cNvSpPr/>
            <p:nvPr/>
          </p:nvSpPr>
          <p:spPr>
            <a:xfrm>
              <a:off x="3057566" y="2320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2" name="Ellipse 381"/>
            <p:cNvSpPr/>
            <p:nvPr/>
          </p:nvSpPr>
          <p:spPr>
            <a:xfrm>
              <a:off x="2838437" y="240945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3" name="Ellipse 382"/>
            <p:cNvSpPr/>
            <p:nvPr/>
          </p:nvSpPr>
          <p:spPr>
            <a:xfrm>
              <a:off x="2463673" y="24781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4" name="Ellipse 383"/>
            <p:cNvSpPr/>
            <p:nvPr/>
          </p:nvSpPr>
          <p:spPr>
            <a:xfrm>
              <a:off x="2719764" y="23344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5" name="Ellipse 384"/>
            <p:cNvSpPr/>
            <p:nvPr/>
          </p:nvSpPr>
          <p:spPr>
            <a:xfrm>
              <a:off x="2457429" y="26030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6" name="Ellipse 385"/>
            <p:cNvSpPr/>
            <p:nvPr/>
          </p:nvSpPr>
          <p:spPr>
            <a:xfrm>
              <a:off x="2961291" y="23532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7" name="Ellipse 386"/>
            <p:cNvSpPr/>
            <p:nvPr/>
          </p:nvSpPr>
          <p:spPr>
            <a:xfrm>
              <a:off x="3250676" y="2559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0" name="Ellipse 389"/>
            <p:cNvSpPr/>
            <p:nvPr/>
          </p:nvSpPr>
          <p:spPr>
            <a:xfrm>
              <a:off x="3171873" y="25049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1" name="Ellipse 390"/>
            <p:cNvSpPr/>
            <p:nvPr/>
          </p:nvSpPr>
          <p:spPr>
            <a:xfrm>
              <a:off x="2651500" y="274079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2" name="Ellipse 391"/>
            <p:cNvSpPr/>
            <p:nvPr/>
          </p:nvSpPr>
          <p:spPr>
            <a:xfrm>
              <a:off x="3448781" y="27194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3" name="Ellipse 392"/>
            <p:cNvSpPr/>
            <p:nvPr/>
          </p:nvSpPr>
          <p:spPr>
            <a:xfrm>
              <a:off x="3448781" y="25257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4" name="Ellipse 393"/>
            <p:cNvSpPr/>
            <p:nvPr/>
          </p:nvSpPr>
          <p:spPr>
            <a:xfrm>
              <a:off x="3273892" y="240709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5" name="Ellipse 394"/>
            <p:cNvSpPr/>
            <p:nvPr/>
          </p:nvSpPr>
          <p:spPr>
            <a:xfrm>
              <a:off x="3348846" y="27693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6" name="Ellipse 395"/>
            <p:cNvSpPr/>
            <p:nvPr/>
          </p:nvSpPr>
          <p:spPr>
            <a:xfrm>
              <a:off x="3080268" y="23758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7" name="Ellipse 396"/>
            <p:cNvSpPr/>
            <p:nvPr/>
          </p:nvSpPr>
          <p:spPr>
            <a:xfrm>
              <a:off x="3573701" y="26007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8" name="Ellipse 397"/>
            <p:cNvSpPr/>
            <p:nvPr/>
          </p:nvSpPr>
          <p:spPr>
            <a:xfrm>
              <a:off x="3648654" y="27818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99" name="Ellipse 398"/>
            <p:cNvSpPr/>
            <p:nvPr/>
          </p:nvSpPr>
          <p:spPr>
            <a:xfrm>
              <a:off x="3867265" y="238835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0" name="Ellipse 399"/>
            <p:cNvSpPr/>
            <p:nvPr/>
          </p:nvSpPr>
          <p:spPr>
            <a:xfrm>
              <a:off x="3623667" y="245706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1" name="Ellipse 400"/>
            <p:cNvSpPr/>
            <p:nvPr/>
          </p:nvSpPr>
          <p:spPr>
            <a:xfrm>
              <a:off x="3792312" y="260072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2" name="Ellipse 401"/>
            <p:cNvSpPr/>
            <p:nvPr/>
          </p:nvSpPr>
          <p:spPr>
            <a:xfrm>
              <a:off x="3874553" y="26954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3" name="Ellipse 402"/>
            <p:cNvSpPr/>
            <p:nvPr/>
          </p:nvSpPr>
          <p:spPr>
            <a:xfrm>
              <a:off x="3937012" y="253930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4" name="Ellipse 403"/>
            <p:cNvSpPr/>
            <p:nvPr/>
          </p:nvSpPr>
          <p:spPr>
            <a:xfrm>
              <a:off x="3987498" y="222700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5" name="Ellipse 404"/>
            <p:cNvSpPr/>
            <p:nvPr/>
          </p:nvSpPr>
          <p:spPr>
            <a:xfrm>
              <a:off x="3855815" y="2164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6" name="Ellipse 405"/>
            <p:cNvSpPr/>
            <p:nvPr/>
          </p:nvSpPr>
          <p:spPr>
            <a:xfrm>
              <a:off x="3718402" y="229571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7" name="Ellipse 406"/>
            <p:cNvSpPr/>
            <p:nvPr/>
          </p:nvSpPr>
          <p:spPr>
            <a:xfrm>
              <a:off x="3799602" y="1995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8" name="Ellipse 407"/>
            <p:cNvSpPr/>
            <p:nvPr/>
          </p:nvSpPr>
          <p:spPr>
            <a:xfrm>
              <a:off x="3681968" y="213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09" name="Ellipse 408"/>
            <p:cNvSpPr/>
            <p:nvPr/>
          </p:nvSpPr>
          <p:spPr>
            <a:xfrm>
              <a:off x="3307206" y="2190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0" name="Ellipse 409"/>
            <p:cNvSpPr/>
            <p:nvPr/>
          </p:nvSpPr>
          <p:spPr>
            <a:xfrm>
              <a:off x="3538310" y="21905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1" name="Ellipse 410"/>
            <p:cNvSpPr/>
            <p:nvPr/>
          </p:nvSpPr>
          <p:spPr>
            <a:xfrm>
              <a:off x="3744946" y="1895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2" name="Ellipse 411"/>
            <p:cNvSpPr/>
            <p:nvPr/>
          </p:nvSpPr>
          <p:spPr>
            <a:xfrm>
              <a:off x="3525817" y="198445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3" name="Ellipse 412"/>
            <p:cNvSpPr/>
            <p:nvPr/>
          </p:nvSpPr>
          <p:spPr>
            <a:xfrm>
              <a:off x="3151053" y="205315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4" name="Ellipse 413"/>
            <p:cNvSpPr/>
            <p:nvPr/>
          </p:nvSpPr>
          <p:spPr>
            <a:xfrm>
              <a:off x="3407144" y="190949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5" name="Ellipse 414"/>
            <p:cNvSpPr/>
            <p:nvPr/>
          </p:nvSpPr>
          <p:spPr>
            <a:xfrm>
              <a:off x="3144809" y="21780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6" name="Ellipse 415"/>
            <p:cNvSpPr/>
            <p:nvPr/>
          </p:nvSpPr>
          <p:spPr>
            <a:xfrm>
              <a:off x="3625755" y="192823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7" name="Ellipse 416"/>
            <p:cNvSpPr/>
            <p:nvPr/>
          </p:nvSpPr>
          <p:spPr>
            <a:xfrm>
              <a:off x="3938055" y="213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0" name="Ellipse 419"/>
            <p:cNvSpPr/>
            <p:nvPr/>
          </p:nvSpPr>
          <p:spPr>
            <a:xfrm>
              <a:off x="3451542" y="1903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1" name="Ellipse 420"/>
            <p:cNvSpPr/>
            <p:nvPr/>
          </p:nvSpPr>
          <p:spPr>
            <a:xfrm>
              <a:off x="3589995" y="204192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2" name="Ellipse 421"/>
            <p:cNvSpPr/>
            <p:nvPr/>
          </p:nvSpPr>
          <p:spPr>
            <a:xfrm>
              <a:off x="3728449" y="21179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3" name="Ellipse 422"/>
            <p:cNvSpPr/>
            <p:nvPr/>
          </p:nvSpPr>
          <p:spPr>
            <a:xfrm>
              <a:off x="3728449" y="192428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4" name="Ellipse 423"/>
            <p:cNvSpPr/>
            <p:nvPr/>
          </p:nvSpPr>
          <p:spPr>
            <a:xfrm>
              <a:off x="3553560" y="180561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5" name="Ellipse 424"/>
            <p:cNvSpPr/>
            <p:nvPr/>
          </p:nvSpPr>
          <p:spPr>
            <a:xfrm>
              <a:off x="3628514" y="21678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6" name="Ellipse 425"/>
            <p:cNvSpPr/>
            <p:nvPr/>
          </p:nvSpPr>
          <p:spPr>
            <a:xfrm>
              <a:off x="3359936" y="17743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7" name="Ellipse 426"/>
            <p:cNvSpPr/>
            <p:nvPr/>
          </p:nvSpPr>
          <p:spPr>
            <a:xfrm>
              <a:off x="3853369" y="19992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8" name="Ellipse 427"/>
            <p:cNvSpPr/>
            <p:nvPr/>
          </p:nvSpPr>
          <p:spPr>
            <a:xfrm>
              <a:off x="3928322" y="21803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29" name="Ellipse 428"/>
            <p:cNvSpPr/>
            <p:nvPr/>
          </p:nvSpPr>
          <p:spPr>
            <a:xfrm>
              <a:off x="4146933" y="17868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0" name="Ellipse 429"/>
            <p:cNvSpPr/>
            <p:nvPr/>
          </p:nvSpPr>
          <p:spPr>
            <a:xfrm>
              <a:off x="3903336" y="18555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1" name="Ellipse 430"/>
            <p:cNvSpPr/>
            <p:nvPr/>
          </p:nvSpPr>
          <p:spPr>
            <a:xfrm>
              <a:off x="4071980" y="199924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2" name="Ellipse 431"/>
            <p:cNvSpPr/>
            <p:nvPr/>
          </p:nvSpPr>
          <p:spPr>
            <a:xfrm>
              <a:off x="4154221" y="2093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3" name="Ellipse 432"/>
            <p:cNvSpPr/>
            <p:nvPr/>
          </p:nvSpPr>
          <p:spPr>
            <a:xfrm>
              <a:off x="4216680" y="19378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4" name="Ellipse 433"/>
            <p:cNvSpPr/>
            <p:nvPr/>
          </p:nvSpPr>
          <p:spPr>
            <a:xfrm>
              <a:off x="4267166" y="16255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5" name="Ellipse 434"/>
            <p:cNvSpPr/>
            <p:nvPr/>
          </p:nvSpPr>
          <p:spPr>
            <a:xfrm>
              <a:off x="4135484" y="156306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6" name="Ellipse 435"/>
            <p:cNvSpPr/>
            <p:nvPr/>
          </p:nvSpPr>
          <p:spPr>
            <a:xfrm>
              <a:off x="3998070" y="16942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7" name="Ellipse 436"/>
            <p:cNvSpPr/>
            <p:nvPr/>
          </p:nvSpPr>
          <p:spPr>
            <a:xfrm>
              <a:off x="4079270" y="139441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8" name="Ellipse 437"/>
            <p:cNvSpPr/>
            <p:nvPr/>
          </p:nvSpPr>
          <p:spPr>
            <a:xfrm>
              <a:off x="3961636" y="15328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39" name="Ellipse 438"/>
            <p:cNvSpPr/>
            <p:nvPr/>
          </p:nvSpPr>
          <p:spPr>
            <a:xfrm>
              <a:off x="3586875" y="158908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0" name="Ellipse 439"/>
            <p:cNvSpPr/>
            <p:nvPr/>
          </p:nvSpPr>
          <p:spPr>
            <a:xfrm>
              <a:off x="3817978" y="158908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1" name="Ellipse 440"/>
            <p:cNvSpPr/>
            <p:nvPr/>
          </p:nvSpPr>
          <p:spPr>
            <a:xfrm>
              <a:off x="4024614" y="12939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2" name="Ellipse 441"/>
            <p:cNvSpPr/>
            <p:nvPr/>
          </p:nvSpPr>
          <p:spPr>
            <a:xfrm>
              <a:off x="3805485" y="13829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3" name="Ellipse 442"/>
            <p:cNvSpPr/>
            <p:nvPr/>
          </p:nvSpPr>
          <p:spPr>
            <a:xfrm>
              <a:off x="3430721" y="14516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4" name="Ellipse 443"/>
            <p:cNvSpPr/>
            <p:nvPr/>
          </p:nvSpPr>
          <p:spPr>
            <a:xfrm>
              <a:off x="3686812" y="130801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5" name="Ellipse 444"/>
            <p:cNvSpPr/>
            <p:nvPr/>
          </p:nvSpPr>
          <p:spPr>
            <a:xfrm>
              <a:off x="3424477" y="15765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6" name="Ellipse 445"/>
            <p:cNvSpPr/>
            <p:nvPr/>
          </p:nvSpPr>
          <p:spPr>
            <a:xfrm>
              <a:off x="3905423" y="132675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7" name="Ellipse 446"/>
            <p:cNvSpPr/>
            <p:nvPr/>
          </p:nvSpPr>
          <p:spPr>
            <a:xfrm>
              <a:off x="4217724" y="15328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0" name="Ellipse 449"/>
            <p:cNvSpPr/>
            <p:nvPr/>
          </p:nvSpPr>
          <p:spPr>
            <a:xfrm>
              <a:off x="2839989" y="1525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1" name="Ellipse 450"/>
            <p:cNvSpPr/>
            <p:nvPr/>
          </p:nvSpPr>
          <p:spPr>
            <a:xfrm>
              <a:off x="2978443" y="15895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2" name="Ellipse 451"/>
            <p:cNvSpPr/>
            <p:nvPr/>
          </p:nvSpPr>
          <p:spPr>
            <a:xfrm>
              <a:off x="3116896" y="166551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3" name="Ellipse 452"/>
            <p:cNvSpPr/>
            <p:nvPr/>
          </p:nvSpPr>
          <p:spPr>
            <a:xfrm>
              <a:off x="3116896" y="15234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4" name="Ellipse 453"/>
            <p:cNvSpPr/>
            <p:nvPr/>
          </p:nvSpPr>
          <p:spPr>
            <a:xfrm>
              <a:off x="2942008" y="1324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5" name="Ellipse 454"/>
            <p:cNvSpPr/>
            <p:nvPr/>
          </p:nvSpPr>
          <p:spPr>
            <a:xfrm>
              <a:off x="3016962" y="17154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6" name="Ellipse 455"/>
            <p:cNvSpPr/>
            <p:nvPr/>
          </p:nvSpPr>
          <p:spPr>
            <a:xfrm>
              <a:off x="2748383" y="132198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7" name="Ellipse 456"/>
            <p:cNvSpPr/>
            <p:nvPr/>
          </p:nvSpPr>
          <p:spPr>
            <a:xfrm>
              <a:off x="3241816" y="15468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8" name="Ellipse 457"/>
            <p:cNvSpPr/>
            <p:nvPr/>
          </p:nvSpPr>
          <p:spPr>
            <a:xfrm>
              <a:off x="3316769" y="17279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59" name="Ellipse 458"/>
            <p:cNvSpPr/>
            <p:nvPr/>
          </p:nvSpPr>
          <p:spPr>
            <a:xfrm>
              <a:off x="3535381" y="13344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0" name="Ellipse 459"/>
            <p:cNvSpPr/>
            <p:nvPr/>
          </p:nvSpPr>
          <p:spPr>
            <a:xfrm>
              <a:off x="3291783" y="14031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1" name="Ellipse 460"/>
            <p:cNvSpPr/>
            <p:nvPr/>
          </p:nvSpPr>
          <p:spPr>
            <a:xfrm>
              <a:off x="3460428" y="154683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2" name="Ellipse 461"/>
            <p:cNvSpPr/>
            <p:nvPr/>
          </p:nvSpPr>
          <p:spPr>
            <a:xfrm>
              <a:off x="3542668" y="1641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3" name="Ellipse 462"/>
            <p:cNvSpPr/>
            <p:nvPr/>
          </p:nvSpPr>
          <p:spPr>
            <a:xfrm>
              <a:off x="3605127" y="14854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4" name="Ellipse 463"/>
            <p:cNvSpPr/>
            <p:nvPr/>
          </p:nvSpPr>
          <p:spPr>
            <a:xfrm>
              <a:off x="3655614" y="11731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5" name="Ellipse 464"/>
            <p:cNvSpPr/>
            <p:nvPr/>
          </p:nvSpPr>
          <p:spPr>
            <a:xfrm>
              <a:off x="3523931" y="11106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6" name="Ellipse 465"/>
            <p:cNvSpPr/>
            <p:nvPr/>
          </p:nvSpPr>
          <p:spPr>
            <a:xfrm>
              <a:off x="3386517" y="12418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7" name="Ellipse 466"/>
            <p:cNvSpPr/>
            <p:nvPr/>
          </p:nvSpPr>
          <p:spPr>
            <a:xfrm>
              <a:off x="3467717" y="94201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8" name="Ellipse 467"/>
            <p:cNvSpPr/>
            <p:nvPr/>
          </p:nvSpPr>
          <p:spPr>
            <a:xfrm>
              <a:off x="3350083" y="108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69" name="Ellipse 468"/>
            <p:cNvSpPr/>
            <p:nvPr/>
          </p:nvSpPr>
          <p:spPr>
            <a:xfrm>
              <a:off x="2975322" y="113668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0" name="Ellipse 469"/>
            <p:cNvSpPr/>
            <p:nvPr/>
          </p:nvSpPr>
          <p:spPr>
            <a:xfrm>
              <a:off x="3206425" y="113668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1" name="Ellipse 470"/>
            <p:cNvSpPr/>
            <p:nvPr/>
          </p:nvSpPr>
          <p:spPr>
            <a:xfrm>
              <a:off x="3413062" y="84156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2" name="Ellipse 471"/>
            <p:cNvSpPr/>
            <p:nvPr/>
          </p:nvSpPr>
          <p:spPr>
            <a:xfrm>
              <a:off x="3193932" y="9305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3" name="Ellipse 472"/>
            <p:cNvSpPr/>
            <p:nvPr/>
          </p:nvSpPr>
          <p:spPr>
            <a:xfrm>
              <a:off x="2819168" y="9992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4" name="Ellipse 473"/>
            <p:cNvSpPr/>
            <p:nvPr/>
          </p:nvSpPr>
          <p:spPr>
            <a:xfrm>
              <a:off x="3075259" y="85561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5" name="Ellipse 474"/>
            <p:cNvSpPr/>
            <p:nvPr/>
          </p:nvSpPr>
          <p:spPr>
            <a:xfrm>
              <a:off x="2812924" y="112419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6" name="Ellipse 475"/>
            <p:cNvSpPr/>
            <p:nvPr/>
          </p:nvSpPr>
          <p:spPr>
            <a:xfrm>
              <a:off x="3293871" y="87435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7" name="Ellipse 476"/>
            <p:cNvSpPr/>
            <p:nvPr/>
          </p:nvSpPr>
          <p:spPr>
            <a:xfrm>
              <a:off x="3606171" y="108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0" name="Ellipse 479"/>
            <p:cNvSpPr/>
            <p:nvPr/>
          </p:nvSpPr>
          <p:spPr>
            <a:xfrm>
              <a:off x="2571291" y="9411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1" name="Ellipse 480"/>
            <p:cNvSpPr/>
            <p:nvPr/>
          </p:nvSpPr>
          <p:spPr>
            <a:xfrm>
              <a:off x="2709744" y="107958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2" name="Ellipse 481"/>
            <p:cNvSpPr/>
            <p:nvPr/>
          </p:nvSpPr>
          <p:spPr>
            <a:xfrm>
              <a:off x="3089056" y="13617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3" name="Ellipse 482"/>
            <p:cNvSpPr/>
            <p:nvPr/>
          </p:nvSpPr>
          <p:spPr>
            <a:xfrm>
              <a:off x="2848198" y="9619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4" name="Ellipse 483"/>
            <p:cNvSpPr/>
            <p:nvPr/>
          </p:nvSpPr>
          <p:spPr>
            <a:xfrm>
              <a:off x="2673309" y="8432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5" name="Ellipse 484"/>
            <p:cNvSpPr/>
            <p:nvPr/>
          </p:nvSpPr>
          <p:spPr>
            <a:xfrm>
              <a:off x="2748263" y="12055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6" name="Ellipse 485"/>
            <p:cNvSpPr/>
            <p:nvPr/>
          </p:nvSpPr>
          <p:spPr>
            <a:xfrm>
              <a:off x="2479685" y="81204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7" name="Ellipse 486"/>
            <p:cNvSpPr/>
            <p:nvPr/>
          </p:nvSpPr>
          <p:spPr>
            <a:xfrm>
              <a:off x="2973118" y="103690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8" name="Ellipse 487"/>
            <p:cNvSpPr/>
            <p:nvPr/>
          </p:nvSpPr>
          <p:spPr>
            <a:xfrm>
              <a:off x="3048071" y="12180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89" name="Ellipse 488"/>
            <p:cNvSpPr/>
            <p:nvPr/>
          </p:nvSpPr>
          <p:spPr>
            <a:xfrm>
              <a:off x="3266682" y="8245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0" name="Ellipse 489"/>
            <p:cNvSpPr/>
            <p:nvPr/>
          </p:nvSpPr>
          <p:spPr>
            <a:xfrm>
              <a:off x="3023085" y="8932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1" name="Ellipse 490"/>
            <p:cNvSpPr/>
            <p:nvPr/>
          </p:nvSpPr>
          <p:spPr>
            <a:xfrm>
              <a:off x="3191729" y="103689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2" name="Ellipse 491"/>
            <p:cNvSpPr/>
            <p:nvPr/>
          </p:nvSpPr>
          <p:spPr>
            <a:xfrm>
              <a:off x="3273970" y="113163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3" name="Ellipse 492"/>
            <p:cNvSpPr/>
            <p:nvPr/>
          </p:nvSpPr>
          <p:spPr>
            <a:xfrm>
              <a:off x="3336429" y="97548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4" name="Ellipse 493"/>
            <p:cNvSpPr/>
            <p:nvPr/>
          </p:nvSpPr>
          <p:spPr>
            <a:xfrm>
              <a:off x="3386915" y="66317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5" name="Ellipse 494"/>
            <p:cNvSpPr/>
            <p:nvPr/>
          </p:nvSpPr>
          <p:spPr>
            <a:xfrm>
              <a:off x="3255233" y="60071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6" name="Ellipse 495"/>
            <p:cNvSpPr/>
            <p:nvPr/>
          </p:nvSpPr>
          <p:spPr>
            <a:xfrm>
              <a:off x="3117819" y="73188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7" name="Ellipse 496"/>
            <p:cNvSpPr/>
            <p:nvPr/>
          </p:nvSpPr>
          <p:spPr>
            <a:xfrm>
              <a:off x="3199019" y="4320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8" name="Ellipse 497"/>
            <p:cNvSpPr/>
            <p:nvPr/>
          </p:nvSpPr>
          <p:spPr>
            <a:xfrm>
              <a:off x="3081385" y="5705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99" name="Ellipse 498"/>
            <p:cNvSpPr/>
            <p:nvPr/>
          </p:nvSpPr>
          <p:spPr>
            <a:xfrm>
              <a:off x="2666521" y="54080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0" name="Ellipse 499"/>
            <p:cNvSpPr/>
            <p:nvPr/>
          </p:nvSpPr>
          <p:spPr>
            <a:xfrm>
              <a:off x="2937727" y="62674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1" name="Ellipse 500"/>
            <p:cNvSpPr/>
            <p:nvPr/>
          </p:nvSpPr>
          <p:spPr>
            <a:xfrm>
              <a:off x="3144363" y="3316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2" name="Ellipse 501"/>
            <p:cNvSpPr/>
            <p:nvPr/>
          </p:nvSpPr>
          <p:spPr>
            <a:xfrm>
              <a:off x="2925234" y="42062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3" name="Ellipse 502"/>
            <p:cNvSpPr/>
            <p:nvPr/>
          </p:nvSpPr>
          <p:spPr>
            <a:xfrm>
              <a:off x="2550470" y="48933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4" name="Ellipse 503"/>
            <p:cNvSpPr/>
            <p:nvPr/>
          </p:nvSpPr>
          <p:spPr>
            <a:xfrm>
              <a:off x="2806561" y="34567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5" name="Ellipse 504"/>
            <p:cNvSpPr/>
            <p:nvPr/>
          </p:nvSpPr>
          <p:spPr>
            <a:xfrm>
              <a:off x="2504123" y="61425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6" name="Ellipse 505"/>
            <p:cNvSpPr/>
            <p:nvPr/>
          </p:nvSpPr>
          <p:spPr>
            <a:xfrm>
              <a:off x="3025172" y="36441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7" name="Ellipse 506"/>
            <p:cNvSpPr/>
            <p:nvPr/>
          </p:nvSpPr>
          <p:spPr>
            <a:xfrm>
              <a:off x="3337473" y="57052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0" name="Ellipse 509"/>
            <p:cNvSpPr/>
            <p:nvPr/>
          </p:nvSpPr>
          <p:spPr>
            <a:xfrm>
              <a:off x="3917572" y="2390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1" name="Ellipse 510"/>
            <p:cNvSpPr/>
            <p:nvPr/>
          </p:nvSpPr>
          <p:spPr>
            <a:xfrm>
              <a:off x="4056025" y="25290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2" name="Ellipse 511"/>
            <p:cNvSpPr/>
            <p:nvPr/>
          </p:nvSpPr>
          <p:spPr>
            <a:xfrm>
              <a:off x="4452281" y="26050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3" name="Ellipse 512"/>
            <p:cNvSpPr/>
            <p:nvPr/>
          </p:nvSpPr>
          <p:spPr>
            <a:xfrm>
              <a:off x="4194479" y="241139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4" name="Ellipse 513"/>
            <p:cNvSpPr/>
            <p:nvPr/>
          </p:nvSpPr>
          <p:spPr>
            <a:xfrm>
              <a:off x="4019590" y="229271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5" name="Ellipse 514"/>
            <p:cNvSpPr/>
            <p:nvPr/>
          </p:nvSpPr>
          <p:spPr>
            <a:xfrm>
              <a:off x="4094544" y="26549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6" name="Ellipse 515"/>
            <p:cNvSpPr/>
            <p:nvPr/>
          </p:nvSpPr>
          <p:spPr>
            <a:xfrm>
              <a:off x="3825966" y="226149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7" name="Ellipse 516"/>
            <p:cNvSpPr/>
            <p:nvPr/>
          </p:nvSpPr>
          <p:spPr>
            <a:xfrm>
              <a:off x="4319399" y="248634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8" name="Ellipse 517"/>
            <p:cNvSpPr/>
            <p:nvPr/>
          </p:nvSpPr>
          <p:spPr>
            <a:xfrm>
              <a:off x="4394352" y="266747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19" name="Ellipse 518"/>
            <p:cNvSpPr/>
            <p:nvPr/>
          </p:nvSpPr>
          <p:spPr>
            <a:xfrm>
              <a:off x="4612963" y="227398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0" name="Ellipse 519"/>
            <p:cNvSpPr/>
            <p:nvPr/>
          </p:nvSpPr>
          <p:spPr>
            <a:xfrm>
              <a:off x="4369366" y="23426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1" name="Ellipse 520"/>
            <p:cNvSpPr/>
            <p:nvPr/>
          </p:nvSpPr>
          <p:spPr>
            <a:xfrm>
              <a:off x="4538010" y="248634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2" name="Ellipse 521"/>
            <p:cNvSpPr/>
            <p:nvPr/>
          </p:nvSpPr>
          <p:spPr>
            <a:xfrm>
              <a:off x="4620251" y="258107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3" name="Ellipse 522"/>
            <p:cNvSpPr/>
            <p:nvPr/>
          </p:nvSpPr>
          <p:spPr>
            <a:xfrm>
              <a:off x="4682710" y="24249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4" name="Ellipse 523"/>
            <p:cNvSpPr/>
            <p:nvPr/>
          </p:nvSpPr>
          <p:spPr>
            <a:xfrm>
              <a:off x="4733196" y="211262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5" name="Ellipse 524"/>
            <p:cNvSpPr/>
            <p:nvPr/>
          </p:nvSpPr>
          <p:spPr>
            <a:xfrm>
              <a:off x="4601514" y="205016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6" name="Ellipse 525"/>
            <p:cNvSpPr/>
            <p:nvPr/>
          </p:nvSpPr>
          <p:spPr>
            <a:xfrm>
              <a:off x="4464100" y="218133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7" name="Ellipse 526"/>
            <p:cNvSpPr/>
            <p:nvPr/>
          </p:nvSpPr>
          <p:spPr>
            <a:xfrm>
              <a:off x="4545300" y="188152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8" name="Ellipse 527"/>
            <p:cNvSpPr/>
            <p:nvPr/>
          </p:nvSpPr>
          <p:spPr>
            <a:xfrm>
              <a:off x="4427666" y="2019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29" name="Ellipse 528"/>
            <p:cNvSpPr/>
            <p:nvPr/>
          </p:nvSpPr>
          <p:spPr>
            <a:xfrm>
              <a:off x="4052905" y="207618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0" name="Ellipse 529"/>
            <p:cNvSpPr/>
            <p:nvPr/>
          </p:nvSpPr>
          <p:spPr>
            <a:xfrm>
              <a:off x="4284008" y="207618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1" name="Ellipse 530"/>
            <p:cNvSpPr/>
            <p:nvPr/>
          </p:nvSpPr>
          <p:spPr>
            <a:xfrm>
              <a:off x="4490644" y="17810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2" name="Ellipse 531"/>
            <p:cNvSpPr/>
            <p:nvPr/>
          </p:nvSpPr>
          <p:spPr>
            <a:xfrm>
              <a:off x="4271515" y="18700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3" name="Ellipse 532"/>
            <p:cNvSpPr/>
            <p:nvPr/>
          </p:nvSpPr>
          <p:spPr>
            <a:xfrm>
              <a:off x="3896751" y="193877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4" name="Ellipse 533"/>
            <p:cNvSpPr/>
            <p:nvPr/>
          </p:nvSpPr>
          <p:spPr>
            <a:xfrm>
              <a:off x="4152842" y="179511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5" name="Ellipse 534"/>
            <p:cNvSpPr/>
            <p:nvPr/>
          </p:nvSpPr>
          <p:spPr>
            <a:xfrm>
              <a:off x="3890507" y="206369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6" name="Ellipse 535"/>
            <p:cNvSpPr/>
            <p:nvPr/>
          </p:nvSpPr>
          <p:spPr>
            <a:xfrm>
              <a:off x="4371454" y="181385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7" name="Ellipse 536"/>
            <p:cNvSpPr/>
            <p:nvPr/>
          </p:nvSpPr>
          <p:spPr>
            <a:xfrm>
              <a:off x="4683754" y="201997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0" name="Ellipse 539"/>
            <p:cNvSpPr/>
            <p:nvPr/>
          </p:nvSpPr>
          <p:spPr>
            <a:xfrm>
              <a:off x="3601295" y="10795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1" name="Ellipse 540"/>
            <p:cNvSpPr/>
            <p:nvPr/>
          </p:nvSpPr>
          <p:spPr>
            <a:xfrm>
              <a:off x="3739749" y="121797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2" name="Ellipse 541"/>
            <p:cNvSpPr/>
            <p:nvPr/>
          </p:nvSpPr>
          <p:spPr>
            <a:xfrm>
              <a:off x="3878202" y="129397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3" name="Ellipse 542"/>
            <p:cNvSpPr/>
            <p:nvPr/>
          </p:nvSpPr>
          <p:spPr>
            <a:xfrm>
              <a:off x="3878202" y="110034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4" name="Ellipse 543"/>
            <p:cNvSpPr/>
            <p:nvPr/>
          </p:nvSpPr>
          <p:spPr>
            <a:xfrm>
              <a:off x="3703314" y="98166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5" name="Ellipse 544"/>
            <p:cNvSpPr/>
            <p:nvPr/>
          </p:nvSpPr>
          <p:spPr>
            <a:xfrm>
              <a:off x="3778268" y="134393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6" name="Ellipse 545"/>
            <p:cNvSpPr/>
            <p:nvPr/>
          </p:nvSpPr>
          <p:spPr>
            <a:xfrm>
              <a:off x="3509689" y="950440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7" name="Ellipse 546"/>
            <p:cNvSpPr/>
            <p:nvPr/>
          </p:nvSpPr>
          <p:spPr>
            <a:xfrm>
              <a:off x="4003122" y="117529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8" name="Ellipse 547"/>
            <p:cNvSpPr/>
            <p:nvPr/>
          </p:nvSpPr>
          <p:spPr>
            <a:xfrm>
              <a:off x="4078075" y="13564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49" name="Ellipse 548"/>
            <p:cNvSpPr/>
            <p:nvPr/>
          </p:nvSpPr>
          <p:spPr>
            <a:xfrm>
              <a:off x="4296687" y="962928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0" name="Ellipse 549"/>
            <p:cNvSpPr/>
            <p:nvPr/>
          </p:nvSpPr>
          <p:spPr>
            <a:xfrm>
              <a:off x="4053089" y="103163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1" name="Ellipse 550"/>
            <p:cNvSpPr/>
            <p:nvPr/>
          </p:nvSpPr>
          <p:spPr>
            <a:xfrm>
              <a:off x="4221734" y="117529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2" name="Ellipse 551"/>
            <p:cNvSpPr/>
            <p:nvPr/>
          </p:nvSpPr>
          <p:spPr>
            <a:xfrm>
              <a:off x="4303975" y="127002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3" name="Ellipse 552"/>
            <p:cNvSpPr/>
            <p:nvPr/>
          </p:nvSpPr>
          <p:spPr>
            <a:xfrm>
              <a:off x="4366433" y="1113874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4" name="Ellipse 553"/>
            <p:cNvSpPr/>
            <p:nvPr/>
          </p:nvSpPr>
          <p:spPr>
            <a:xfrm>
              <a:off x="4416920" y="80157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5" name="Ellipse 554"/>
            <p:cNvSpPr/>
            <p:nvPr/>
          </p:nvSpPr>
          <p:spPr>
            <a:xfrm>
              <a:off x="4285237" y="73911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6" name="Ellipse 555"/>
            <p:cNvSpPr/>
            <p:nvPr/>
          </p:nvSpPr>
          <p:spPr>
            <a:xfrm>
              <a:off x="4147824" y="87027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7" name="Ellipse 556"/>
            <p:cNvSpPr/>
            <p:nvPr/>
          </p:nvSpPr>
          <p:spPr>
            <a:xfrm>
              <a:off x="4229023" y="570469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8" name="Ellipse 557"/>
            <p:cNvSpPr/>
            <p:nvPr/>
          </p:nvSpPr>
          <p:spPr>
            <a:xfrm>
              <a:off x="4111390" y="7089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59" name="Ellipse 558"/>
            <p:cNvSpPr/>
            <p:nvPr/>
          </p:nvSpPr>
          <p:spPr>
            <a:xfrm>
              <a:off x="3736628" y="76513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0" name="Ellipse 559"/>
            <p:cNvSpPr/>
            <p:nvPr/>
          </p:nvSpPr>
          <p:spPr>
            <a:xfrm>
              <a:off x="3967731" y="765136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1" name="Ellipse 560"/>
            <p:cNvSpPr/>
            <p:nvPr/>
          </p:nvSpPr>
          <p:spPr>
            <a:xfrm>
              <a:off x="4174368" y="4700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2" name="Ellipse 561"/>
            <p:cNvSpPr/>
            <p:nvPr/>
          </p:nvSpPr>
          <p:spPr>
            <a:xfrm>
              <a:off x="3955239" y="559021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3" name="Ellipse 562"/>
            <p:cNvSpPr/>
            <p:nvPr/>
          </p:nvSpPr>
          <p:spPr>
            <a:xfrm>
              <a:off x="3580474" y="62772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4" name="Ellipse 563"/>
            <p:cNvSpPr/>
            <p:nvPr/>
          </p:nvSpPr>
          <p:spPr>
            <a:xfrm>
              <a:off x="3836565" y="484065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5" name="Ellipse 564"/>
            <p:cNvSpPr/>
            <p:nvPr/>
          </p:nvSpPr>
          <p:spPr>
            <a:xfrm>
              <a:off x="3574230" y="752643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6" name="Ellipse 565"/>
            <p:cNvSpPr/>
            <p:nvPr/>
          </p:nvSpPr>
          <p:spPr>
            <a:xfrm>
              <a:off x="4055177" y="502807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7" name="Ellipse 566"/>
            <p:cNvSpPr/>
            <p:nvPr/>
          </p:nvSpPr>
          <p:spPr>
            <a:xfrm>
              <a:off x="4367477" y="708922"/>
              <a:ext cx="32706" cy="3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3724086" y="945821"/>
            <a:ext cx="2101589" cy="3015975"/>
            <a:chOff x="2793064" y="709365"/>
            <a:chExt cx="1576192" cy="2261981"/>
          </a:xfrm>
        </p:grpSpPr>
        <p:sp>
          <p:nvSpPr>
            <p:cNvPr id="2" name="Stern mit 5 Zacken 1"/>
            <p:cNvSpPr/>
            <p:nvPr/>
          </p:nvSpPr>
          <p:spPr>
            <a:xfrm>
              <a:off x="4121626" y="285687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388" name="Stern mit 5 Zacken 387"/>
            <p:cNvSpPr/>
            <p:nvPr/>
          </p:nvSpPr>
          <p:spPr>
            <a:xfrm>
              <a:off x="2793064" y="2726834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18" name="Stern mit 5 Zacken 417"/>
            <p:cNvSpPr/>
            <p:nvPr/>
          </p:nvSpPr>
          <p:spPr>
            <a:xfrm>
              <a:off x="3509088" y="2273189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48" name="Stern mit 5 Zacken 447"/>
            <p:cNvSpPr/>
            <p:nvPr/>
          </p:nvSpPr>
          <p:spPr>
            <a:xfrm>
              <a:off x="3788756" y="1671706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478" name="Stern mit 5 Zacken 477"/>
            <p:cNvSpPr/>
            <p:nvPr/>
          </p:nvSpPr>
          <p:spPr>
            <a:xfrm>
              <a:off x="3177203" y="121930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08" name="Stern mit 5 Zacken 507"/>
            <p:cNvSpPr/>
            <p:nvPr/>
          </p:nvSpPr>
          <p:spPr>
            <a:xfrm>
              <a:off x="2914234" y="709365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38" name="Stern mit 5 Zacken 537"/>
            <p:cNvSpPr/>
            <p:nvPr/>
          </p:nvSpPr>
          <p:spPr>
            <a:xfrm>
              <a:off x="4254786" y="2158810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  <p:sp>
          <p:nvSpPr>
            <p:cNvPr id="568" name="Stern mit 5 Zacken 567"/>
            <p:cNvSpPr/>
            <p:nvPr/>
          </p:nvSpPr>
          <p:spPr>
            <a:xfrm>
              <a:off x="3938510" y="847758"/>
              <a:ext cx="114470" cy="114470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399"/>
            </a:p>
          </p:txBody>
        </p:sp>
      </p:grpSp>
      <p:cxnSp>
        <p:nvCxnSpPr>
          <p:cNvPr id="569" name="Gerade Verbindung mit Pfeil 568"/>
          <p:cNvCxnSpPr/>
          <p:nvPr/>
        </p:nvCxnSpPr>
        <p:spPr>
          <a:xfrm flipH="1" flipV="1">
            <a:off x="780263" y="284803"/>
            <a:ext cx="15263" cy="5533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Gerade Verbindung mit Pfeil 569"/>
          <p:cNvCxnSpPr/>
          <p:nvPr/>
        </p:nvCxnSpPr>
        <p:spPr>
          <a:xfrm>
            <a:off x="780263" y="5812933"/>
            <a:ext cx="56778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3" name="Textfeld 572"/>
          <p:cNvSpPr txBox="1"/>
          <p:nvPr/>
        </p:nvSpPr>
        <p:spPr>
          <a:xfrm>
            <a:off x="2657928" y="5694275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1</a:t>
            </a:r>
          </a:p>
        </p:txBody>
      </p:sp>
      <p:sp>
        <p:nvSpPr>
          <p:cNvPr id="578" name="Textfeld 577"/>
          <p:cNvSpPr txBox="1"/>
          <p:nvPr/>
        </p:nvSpPr>
        <p:spPr>
          <a:xfrm rot="16200000">
            <a:off x="-485184" y="2912476"/>
            <a:ext cx="2015744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 2</a:t>
            </a:r>
          </a:p>
        </p:txBody>
      </p:sp>
      <p:sp>
        <p:nvSpPr>
          <p:cNvPr id="581" name="Freihandform 580"/>
          <p:cNvSpPr/>
          <p:nvPr/>
        </p:nvSpPr>
        <p:spPr>
          <a:xfrm>
            <a:off x="2731751" y="284804"/>
            <a:ext cx="2620287" cy="5459169"/>
          </a:xfrm>
          <a:custGeom>
            <a:avLst/>
            <a:gdLst>
              <a:gd name="connsiteX0" fmla="*/ 0 w 2163170"/>
              <a:gd name="connsiteY0" fmla="*/ 0 h 4742597"/>
              <a:gd name="connsiteX1" fmla="*/ 54591 w 2163170"/>
              <a:gd name="connsiteY1" fmla="*/ 1146412 h 4742597"/>
              <a:gd name="connsiteX2" fmla="*/ 163773 w 2163170"/>
              <a:gd name="connsiteY2" fmla="*/ 2579427 h 4742597"/>
              <a:gd name="connsiteX3" fmla="*/ 1194179 w 2163170"/>
              <a:gd name="connsiteY3" fmla="*/ 3480179 h 4742597"/>
              <a:gd name="connsiteX4" fmla="*/ 1699146 w 2163170"/>
              <a:gd name="connsiteY4" fmla="*/ 3951027 h 4742597"/>
              <a:gd name="connsiteX5" fmla="*/ 2163170 w 2163170"/>
              <a:gd name="connsiteY5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3170" h="4742597">
                <a:moveTo>
                  <a:pt x="0" y="0"/>
                </a:moveTo>
                <a:cubicBezTo>
                  <a:pt x="13648" y="358254"/>
                  <a:pt x="27296" y="716508"/>
                  <a:pt x="54591" y="1146412"/>
                </a:cubicBezTo>
                <a:cubicBezTo>
                  <a:pt x="81886" y="1576316"/>
                  <a:pt x="-26158" y="2190466"/>
                  <a:pt x="163773" y="2579427"/>
                </a:cubicBezTo>
                <a:cubicBezTo>
                  <a:pt x="353704" y="2968388"/>
                  <a:pt x="938283" y="3251579"/>
                  <a:pt x="1194179" y="3480179"/>
                </a:cubicBezTo>
                <a:cubicBezTo>
                  <a:pt x="1450075" y="3708779"/>
                  <a:pt x="1537648" y="3740624"/>
                  <a:pt x="1699146" y="3951027"/>
                </a:cubicBezTo>
                <a:cubicBezTo>
                  <a:pt x="1860644" y="4161430"/>
                  <a:pt x="2011907" y="4452013"/>
                  <a:pt x="2163170" y="4742597"/>
                </a:cubicBezTo>
              </a:path>
            </a:pathLst>
          </a:custGeom>
          <a:noFill/>
          <a:ln w="57150">
            <a:solidFill>
              <a:srgbClr val="110B8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9"/>
          </a:p>
        </p:txBody>
      </p:sp>
      <p:sp>
        <p:nvSpPr>
          <p:cNvPr id="582" name="Freihandform 581"/>
          <p:cNvSpPr/>
          <p:nvPr/>
        </p:nvSpPr>
        <p:spPr>
          <a:xfrm>
            <a:off x="2977866" y="246615"/>
            <a:ext cx="3014940" cy="4864444"/>
          </a:xfrm>
          <a:custGeom>
            <a:avLst/>
            <a:gdLst>
              <a:gd name="connsiteX0" fmla="*/ 330822 w 2470772"/>
              <a:gd name="connsiteY0" fmla="*/ 0 h 4241800"/>
              <a:gd name="connsiteX1" fmla="*/ 197472 w 2470772"/>
              <a:gd name="connsiteY1" fmla="*/ 889000 h 4241800"/>
              <a:gd name="connsiteX2" fmla="*/ 330822 w 2470772"/>
              <a:gd name="connsiteY2" fmla="*/ 1917700 h 4241800"/>
              <a:gd name="connsiteX3" fmla="*/ 203822 w 2470772"/>
              <a:gd name="connsiteY3" fmla="*/ 2635250 h 4241800"/>
              <a:gd name="connsiteX4" fmla="*/ 64122 w 2470772"/>
              <a:gd name="connsiteY4" fmla="*/ 2952750 h 4241800"/>
              <a:gd name="connsiteX5" fmla="*/ 6972 w 2470772"/>
              <a:gd name="connsiteY5" fmla="*/ 3340100 h 4241800"/>
              <a:gd name="connsiteX6" fmla="*/ 216522 w 2470772"/>
              <a:gd name="connsiteY6" fmla="*/ 3670300 h 4241800"/>
              <a:gd name="connsiteX7" fmla="*/ 553072 w 2470772"/>
              <a:gd name="connsiteY7" fmla="*/ 3822700 h 4241800"/>
              <a:gd name="connsiteX8" fmla="*/ 902322 w 2470772"/>
              <a:gd name="connsiteY8" fmla="*/ 3733800 h 4241800"/>
              <a:gd name="connsiteX9" fmla="*/ 1149972 w 2470772"/>
              <a:gd name="connsiteY9" fmla="*/ 3460750 h 4241800"/>
              <a:gd name="connsiteX10" fmla="*/ 1454772 w 2470772"/>
              <a:gd name="connsiteY10" fmla="*/ 3479800 h 4241800"/>
              <a:gd name="connsiteX11" fmla="*/ 1727822 w 2470772"/>
              <a:gd name="connsiteY11" fmla="*/ 3663950 h 4241800"/>
              <a:gd name="connsiteX12" fmla="*/ 2470772 w 2470772"/>
              <a:gd name="connsiteY12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0772" h="4241800">
                <a:moveTo>
                  <a:pt x="330822" y="0"/>
                </a:moveTo>
                <a:cubicBezTo>
                  <a:pt x="264147" y="284691"/>
                  <a:pt x="197472" y="569383"/>
                  <a:pt x="197472" y="889000"/>
                </a:cubicBezTo>
                <a:cubicBezTo>
                  <a:pt x="197472" y="1208617"/>
                  <a:pt x="329764" y="1626658"/>
                  <a:pt x="330822" y="1917700"/>
                </a:cubicBezTo>
                <a:cubicBezTo>
                  <a:pt x="331880" y="2208742"/>
                  <a:pt x="248272" y="2462742"/>
                  <a:pt x="203822" y="2635250"/>
                </a:cubicBezTo>
                <a:cubicBezTo>
                  <a:pt x="159372" y="2807758"/>
                  <a:pt x="96930" y="2835275"/>
                  <a:pt x="64122" y="2952750"/>
                </a:cubicBezTo>
                <a:cubicBezTo>
                  <a:pt x="31314" y="3070225"/>
                  <a:pt x="-18428" y="3220508"/>
                  <a:pt x="6972" y="3340100"/>
                </a:cubicBezTo>
                <a:cubicBezTo>
                  <a:pt x="32372" y="3459692"/>
                  <a:pt x="125505" y="3589867"/>
                  <a:pt x="216522" y="3670300"/>
                </a:cubicBezTo>
                <a:cubicBezTo>
                  <a:pt x="307539" y="3750733"/>
                  <a:pt x="438772" y="3812117"/>
                  <a:pt x="553072" y="3822700"/>
                </a:cubicBezTo>
                <a:cubicBezTo>
                  <a:pt x="667372" y="3833283"/>
                  <a:pt x="802839" y="3794125"/>
                  <a:pt x="902322" y="3733800"/>
                </a:cubicBezTo>
                <a:cubicBezTo>
                  <a:pt x="1001805" y="3673475"/>
                  <a:pt x="1057897" y="3503083"/>
                  <a:pt x="1149972" y="3460750"/>
                </a:cubicBezTo>
                <a:cubicBezTo>
                  <a:pt x="1242047" y="3418417"/>
                  <a:pt x="1358464" y="3445933"/>
                  <a:pt x="1454772" y="3479800"/>
                </a:cubicBezTo>
                <a:cubicBezTo>
                  <a:pt x="1551080" y="3513667"/>
                  <a:pt x="1558489" y="3536950"/>
                  <a:pt x="1727822" y="3663950"/>
                </a:cubicBezTo>
                <a:cubicBezTo>
                  <a:pt x="1897155" y="3790950"/>
                  <a:pt x="2183963" y="4016375"/>
                  <a:pt x="2470772" y="424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7" name="Textfeld 586"/>
              <p:cNvSpPr txBox="1"/>
              <p:nvPr/>
            </p:nvSpPr>
            <p:spPr>
              <a:xfrm>
                <a:off x="7731693" y="4598154"/>
                <a:ext cx="3963303" cy="1017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100%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133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Acc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original</m:t>
                    </m:r>
                  </m:oMath>
                </a14:m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100%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133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Acc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robust</m:t>
                    </m:r>
                    <m:r>
                      <a:rPr lang="de-DE" sz="1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MSCR = 0</a:t>
                </a:r>
              </a:p>
            </p:txBody>
          </p:sp>
        </mc:Choice>
        <mc:Fallback xmlns="">
          <p:sp>
            <p:nvSpPr>
              <p:cNvPr id="587" name="Textfeld 5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693" y="4598154"/>
                <a:ext cx="3963303" cy="1017843"/>
              </a:xfrm>
              <a:prstGeom prst="rect">
                <a:avLst/>
              </a:prstGeom>
              <a:blipFill>
                <a:blip r:embed="rId3"/>
                <a:stretch>
                  <a:fillRect l="-1846" b="-113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Textfeld 588"/>
              <p:cNvSpPr txBox="1"/>
              <p:nvPr/>
            </p:nvSpPr>
            <p:spPr>
              <a:xfrm>
                <a:off x="7687520" y="2978809"/>
                <a:ext cx="3517675" cy="1017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100%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133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Acc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original</m:t>
                    </m:r>
                  </m:oMath>
                </a14:m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133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Acc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robust</m:t>
                    </m:r>
                  </m:oMath>
                </a14:m>
                <a:endPara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e-DE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MSCR &lt; 0</a:t>
                </a:r>
              </a:p>
            </p:txBody>
          </p:sp>
        </mc:Choice>
        <mc:Fallback xmlns="">
          <p:sp>
            <p:nvSpPr>
              <p:cNvPr id="589" name="Textfeld 5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520" y="2978809"/>
                <a:ext cx="3517675" cy="1017843"/>
              </a:xfrm>
              <a:prstGeom prst="rect">
                <a:avLst/>
              </a:prstGeom>
              <a:blipFill>
                <a:blip r:embed="rId4"/>
                <a:stretch>
                  <a:fillRect l="-2080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0" name="Freihandform 589"/>
          <p:cNvSpPr/>
          <p:nvPr/>
        </p:nvSpPr>
        <p:spPr>
          <a:xfrm>
            <a:off x="7316605" y="2995553"/>
            <a:ext cx="184952" cy="1191345"/>
          </a:xfrm>
          <a:custGeom>
            <a:avLst/>
            <a:gdLst>
              <a:gd name="connsiteX0" fmla="*/ 0 w 2163170"/>
              <a:gd name="connsiteY0" fmla="*/ 0 h 4742597"/>
              <a:gd name="connsiteX1" fmla="*/ 54591 w 2163170"/>
              <a:gd name="connsiteY1" fmla="*/ 1146412 h 4742597"/>
              <a:gd name="connsiteX2" fmla="*/ 163773 w 2163170"/>
              <a:gd name="connsiteY2" fmla="*/ 2579427 h 4742597"/>
              <a:gd name="connsiteX3" fmla="*/ 1194179 w 2163170"/>
              <a:gd name="connsiteY3" fmla="*/ 3480179 h 4742597"/>
              <a:gd name="connsiteX4" fmla="*/ 1699146 w 2163170"/>
              <a:gd name="connsiteY4" fmla="*/ 3951027 h 4742597"/>
              <a:gd name="connsiteX5" fmla="*/ 2163170 w 2163170"/>
              <a:gd name="connsiteY5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3170" h="4742597">
                <a:moveTo>
                  <a:pt x="0" y="0"/>
                </a:moveTo>
                <a:cubicBezTo>
                  <a:pt x="13648" y="358254"/>
                  <a:pt x="27296" y="716508"/>
                  <a:pt x="54591" y="1146412"/>
                </a:cubicBezTo>
                <a:cubicBezTo>
                  <a:pt x="81886" y="1576316"/>
                  <a:pt x="-26158" y="2190466"/>
                  <a:pt x="163773" y="2579427"/>
                </a:cubicBezTo>
                <a:cubicBezTo>
                  <a:pt x="353704" y="2968388"/>
                  <a:pt x="938283" y="3251579"/>
                  <a:pt x="1194179" y="3480179"/>
                </a:cubicBezTo>
                <a:cubicBezTo>
                  <a:pt x="1450075" y="3708779"/>
                  <a:pt x="1537648" y="3740624"/>
                  <a:pt x="1699146" y="3951027"/>
                </a:cubicBezTo>
                <a:cubicBezTo>
                  <a:pt x="1860644" y="4161430"/>
                  <a:pt x="2011907" y="4452013"/>
                  <a:pt x="2163170" y="4742597"/>
                </a:cubicBezTo>
              </a:path>
            </a:pathLst>
          </a:custGeom>
          <a:noFill/>
          <a:ln w="57150">
            <a:solidFill>
              <a:srgbClr val="110B8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9"/>
          </a:p>
        </p:txBody>
      </p:sp>
      <p:sp>
        <p:nvSpPr>
          <p:cNvPr id="591" name="Freihandform 590"/>
          <p:cNvSpPr/>
          <p:nvPr/>
        </p:nvSpPr>
        <p:spPr>
          <a:xfrm>
            <a:off x="7274542" y="4580242"/>
            <a:ext cx="274837" cy="1106737"/>
          </a:xfrm>
          <a:custGeom>
            <a:avLst/>
            <a:gdLst>
              <a:gd name="connsiteX0" fmla="*/ 330822 w 2470772"/>
              <a:gd name="connsiteY0" fmla="*/ 0 h 4241800"/>
              <a:gd name="connsiteX1" fmla="*/ 197472 w 2470772"/>
              <a:gd name="connsiteY1" fmla="*/ 889000 h 4241800"/>
              <a:gd name="connsiteX2" fmla="*/ 330822 w 2470772"/>
              <a:gd name="connsiteY2" fmla="*/ 1917700 h 4241800"/>
              <a:gd name="connsiteX3" fmla="*/ 203822 w 2470772"/>
              <a:gd name="connsiteY3" fmla="*/ 2635250 h 4241800"/>
              <a:gd name="connsiteX4" fmla="*/ 64122 w 2470772"/>
              <a:gd name="connsiteY4" fmla="*/ 2952750 h 4241800"/>
              <a:gd name="connsiteX5" fmla="*/ 6972 w 2470772"/>
              <a:gd name="connsiteY5" fmla="*/ 3340100 h 4241800"/>
              <a:gd name="connsiteX6" fmla="*/ 216522 w 2470772"/>
              <a:gd name="connsiteY6" fmla="*/ 3670300 h 4241800"/>
              <a:gd name="connsiteX7" fmla="*/ 553072 w 2470772"/>
              <a:gd name="connsiteY7" fmla="*/ 3822700 h 4241800"/>
              <a:gd name="connsiteX8" fmla="*/ 902322 w 2470772"/>
              <a:gd name="connsiteY8" fmla="*/ 3733800 h 4241800"/>
              <a:gd name="connsiteX9" fmla="*/ 1149972 w 2470772"/>
              <a:gd name="connsiteY9" fmla="*/ 3460750 h 4241800"/>
              <a:gd name="connsiteX10" fmla="*/ 1454772 w 2470772"/>
              <a:gd name="connsiteY10" fmla="*/ 3479800 h 4241800"/>
              <a:gd name="connsiteX11" fmla="*/ 1727822 w 2470772"/>
              <a:gd name="connsiteY11" fmla="*/ 3663950 h 4241800"/>
              <a:gd name="connsiteX12" fmla="*/ 2470772 w 2470772"/>
              <a:gd name="connsiteY12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70772" h="4241800">
                <a:moveTo>
                  <a:pt x="330822" y="0"/>
                </a:moveTo>
                <a:cubicBezTo>
                  <a:pt x="264147" y="284691"/>
                  <a:pt x="197472" y="569383"/>
                  <a:pt x="197472" y="889000"/>
                </a:cubicBezTo>
                <a:cubicBezTo>
                  <a:pt x="197472" y="1208617"/>
                  <a:pt x="329764" y="1626658"/>
                  <a:pt x="330822" y="1917700"/>
                </a:cubicBezTo>
                <a:cubicBezTo>
                  <a:pt x="331880" y="2208742"/>
                  <a:pt x="248272" y="2462742"/>
                  <a:pt x="203822" y="2635250"/>
                </a:cubicBezTo>
                <a:cubicBezTo>
                  <a:pt x="159372" y="2807758"/>
                  <a:pt x="96930" y="2835275"/>
                  <a:pt x="64122" y="2952750"/>
                </a:cubicBezTo>
                <a:cubicBezTo>
                  <a:pt x="31314" y="3070225"/>
                  <a:pt x="-18428" y="3220508"/>
                  <a:pt x="6972" y="3340100"/>
                </a:cubicBezTo>
                <a:cubicBezTo>
                  <a:pt x="32372" y="3459692"/>
                  <a:pt x="125505" y="3589867"/>
                  <a:pt x="216522" y="3670300"/>
                </a:cubicBezTo>
                <a:cubicBezTo>
                  <a:pt x="307539" y="3750733"/>
                  <a:pt x="438772" y="3812117"/>
                  <a:pt x="553072" y="3822700"/>
                </a:cubicBezTo>
                <a:cubicBezTo>
                  <a:pt x="667372" y="3833283"/>
                  <a:pt x="802839" y="3794125"/>
                  <a:pt x="902322" y="3733800"/>
                </a:cubicBezTo>
                <a:cubicBezTo>
                  <a:pt x="1001805" y="3673475"/>
                  <a:pt x="1057897" y="3503083"/>
                  <a:pt x="1149972" y="3460750"/>
                </a:cubicBezTo>
                <a:cubicBezTo>
                  <a:pt x="1242047" y="3418417"/>
                  <a:pt x="1358464" y="3445933"/>
                  <a:pt x="1454772" y="3479800"/>
                </a:cubicBezTo>
                <a:cubicBezTo>
                  <a:pt x="1551080" y="3513667"/>
                  <a:pt x="1558489" y="3536950"/>
                  <a:pt x="1727822" y="3663950"/>
                </a:cubicBezTo>
                <a:cubicBezTo>
                  <a:pt x="1897155" y="3790950"/>
                  <a:pt x="2183963" y="4016375"/>
                  <a:pt x="2470772" y="424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9"/>
          </a:p>
        </p:txBody>
      </p:sp>
      <p:sp>
        <p:nvSpPr>
          <p:cNvPr id="592" name="Textfeld 591"/>
          <p:cNvSpPr txBox="1"/>
          <p:nvPr/>
        </p:nvSpPr>
        <p:spPr>
          <a:xfrm>
            <a:off x="7274541" y="417096"/>
            <a:ext cx="382556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99588"/>
            <a:r>
              <a:rPr lang="de-DE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MSCR… Minimal Separation </a:t>
            </a:r>
            <a:r>
              <a:rPr lang="de-DE" sz="213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Corruption</a:t>
            </a:r>
            <a:r>
              <a:rPr lang="de-DE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13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endParaRPr lang="de-DE" sz="213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Textfeld 593"/>
              <p:cNvSpPr txBox="1"/>
              <p:nvPr/>
            </p:nvSpPr>
            <p:spPr>
              <a:xfrm>
                <a:off x="7318715" y="1548510"/>
                <a:ext cx="3781387" cy="7506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5995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133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MSCR</m:t>
                      </m:r>
                      <m:r>
                        <m:rPr>
                          <m:nor/>
                        </m:rPr>
                        <a:rPr lang="de-DE" sz="2133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1867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86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sz="186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2133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Acc</m:t>
                              </m:r>
                              <m:r>
                                <m:rPr>
                                  <m:nor/>
                                </m:rPr>
                                <a:rPr lang="de-DE" sz="14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robust</m:t>
                              </m:r>
                              <m:r>
                                <m:rPr>
                                  <m:nor/>
                                </m:rPr>
                                <a:rPr lang="de-DE" sz="14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867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de-DE" sz="2133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Acc</m:t>
                              </m:r>
                              <m:r>
                                <m:rPr>
                                  <m:nor/>
                                </m:rPr>
                                <a:rPr lang="de-DE" sz="14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original</m:t>
                              </m:r>
                              <m:r>
                                <m:rPr>
                                  <m:nor/>
                                </m:rPr>
                                <a:rPr lang="de-DE" sz="14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de-DE" sz="2133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Acc</m:t>
                          </m:r>
                          <m:r>
                            <m:rPr>
                              <m:nor/>
                            </m:rPr>
                            <a:rPr lang="de-DE" sz="14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original</m:t>
                          </m:r>
                          <m:r>
                            <m:rPr>
                              <m:nor/>
                            </m:rPr>
                            <a:rPr lang="de-DE" sz="14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de-DE" sz="21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4" name="Textfeld 5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15" y="1548510"/>
                <a:ext cx="3781387" cy="750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0EC98677-B2D0-CE4F-80A5-D755685D849F}" type="slidenum">
              <a:rPr lang="de-DE" sz="1467"/>
              <a:pPr/>
              <a:t>68</a:t>
            </a:fld>
            <a:endParaRPr lang="de-DE" sz="1467" dirty="0"/>
          </a:p>
        </p:txBody>
      </p:sp>
      <p:sp>
        <p:nvSpPr>
          <p:cNvPr id="59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44000" y="6401298"/>
            <a:ext cx="6264000" cy="365125"/>
          </a:xfrm>
        </p:spPr>
        <p:txBody>
          <a:bodyPr/>
          <a:lstStyle/>
          <a:p>
            <a:r>
              <a:rPr lang="de-DE" sz="1467" dirty="0"/>
              <a:t>Class Separation </a:t>
            </a:r>
            <a:r>
              <a:rPr lang="de-DE" sz="1467" dirty="0" err="1"/>
              <a:t>Distance</a:t>
            </a:r>
            <a:r>
              <a:rPr lang="de-DE" sz="1467" dirty="0"/>
              <a:t> </a:t>
            </a:r>
            <a:r>
              <a:rPr lang="de-DE" sz="1467" dirty="0" err="1"/>
              <a:t>for</a:t>
            </a:r>
            <a:r>
              <a:rPr lang="de-DE" sz="1467" dirty="0"/>
              <a:t> </a:t>
            </a:r>
            <a:r>
              <a:rPr lang="de-DE" sz="1467" dirty="0" err="1"/>
              <a:t>Robustness</a:t>
            </a:r>
            <a:r>
              <a:rPr lang="de-DE" sz="1467" dirty="0"/>
              <a:t> Evaluation </a:t>
            </a:r>
            <a:r>
              <a:rPr lang="de-DE" sz="1467" dirty="0" err="1"/>
              <a:t>of</a:t>
            </a:r>
            <a:r>
              <a:rPr lang="de-DE" sz="1467" dirty="0"/>
              <a:t> </a:t>
            </a:r>
            <a:r>
              <a:rPr lang="de-DE" sz="1467" dirty="0" err="1"/>
              <a:t>Classifiers</a:t>
            </a:r>
            <a:endParaRPr lang="de-DE" sz="1467" dirty="0"/>
          </a:p>
        </p:txBody>
      </p: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6DCB29EE-90DF-EE90-D729-55B6B2EB7F48}"/>
              </a:ext>
            </a:extLst>
          </p:cNvPr>
          <p:cNvGrpSpPr/>
          <p:nvPr/>
        </p:nvGrpSpPr>
        <p:grpSpPr>
          <a:xfrm>
            <a:off x="2555068" y="390301"/>
            <a:ext cx="1561145" cy="688779"/>
            <a:chOff x="1916300" y="292726"/>
            <a:chExt cx="1170859" cy="516584"/>
          </a:xfrm>
        </p:grpSpPr>
        <p:cxnSp>
          <p:nvCxnSpPr>
            <p:cNvPr id="575" name="Gerade Verbindung mit Pfeil 574">
              <a:extLst>
                <a:ext uri="{FF2B5EF4-FFF2-40B4-BE49-F238E27FC236}">
                  <a16:creationId xmlns:a16="http://schemas.microsoft.com/office/drawing/2014/main" id="{6FE56074-BAAE-31D3-A09C-32E0B8C2138D}"/>
                </a:ext>
              </a:extLst>
            </p:cNvPr>
            <p:cNvCxnSpPr/>
            <p:nvPr/>
          </p:nvCxnSpPr>
          <p:spPr>
            <a:xfrm flipH="1">
              <a:off x="1916300" y="789594"/>
              <a:ext cx="1037321" cy="93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9" name="Textfeld 578">
              <a:extLst>
                <a:ext uri="{FF2B5EF4-FFF2-40B4-BE49-F238E27FC236}">
                  <a16:creationId xmlns:a16="http://schemas.microsoft.com/office/drawing/2014/main" id="{7547AF87-FE33-499C-2C6D-463439B5E67F}"/>
                </a:ext>
              </a:extLst>
            </p:cNvPr>
            <p:cNvSpPr txBox="1"/>
            <p:nvPr/>
          </p:nvSpPr>
          <p:spPr>
            <a:xfrm>
              <a:off x="2548596" y="292726"/>
              <a:ext cx="538563" cy="51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de-DE" sz="3876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2r</a:t>
              </a:r>
              <a:endParaRPr lang="de-DE" sz="1939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0" name="Gruppieren 579">
            <a:extLst>
              <a:ext uri="{FF2B5EF4-FFF2-40B4-BE49-F238E27FC236}">
                <a16:creationId xmlns:a16="http://schemas.microsoft.com/office/drawing/2014/main" id="{186E850D-E44C-92BC-C5A2-A6AB13742A8C}"/>
              </a:ext>
            </a:extLst>
          </p:cNvPr>
          <p:cNvGrpSpPr/>
          <p:nvPr/>
        </p:nvGrpSpPr>
        <p:grpSpPr>
          <a:xfrm>
            <a:off x="1108769" y="71822"/>
            <a:ext cx="1696257" cy="976785"/>
            <a:chOff x="807084" y="53866"/>
            <a:chExt cx="1272193" cy="732589"/>
          </a:xfrm>
        </p:grpSpPr>
        <p:cxnSp>
          <p:nvCxnSpPr>
            <p:cNvPr id="583" name="Gerade Verbindung mit Pfeil 582">
              <a:extLst>
                <a:ext uri="{FF2B5EF4-FFF2-40B4-BE49-F238E27FC236}">
                  <a16:creationId xmlns:a16="http://schemas.microsoft.com/office/drawing/2014/main" id="{9313A49B-F68D-A3A0-6B40-E60872BA76C5}"/>
                </a:ext>
              </a:extLst>
            </p:cNvPr>
            <p:cNvCxnSpPr/>
            <p:nvPr/>
          </p:nvCxnSpPr>
          <p:spPr>
            <a:xfrm flipH="1" flipV="1">
              <a:off x="1635838" y="360808"/>
              <a:ext cx="218380" cy="425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4" name="Textfeld 583">
              <a:extLst>
                <a:ext uri="{FF2B5EF4-FFF2-40B4-BE49-F238E27FC236}">
                  <a16:creationId xmlns:a16="http://schemas.microsoft.com/office/drawing/2014/main" id="{0EC2F388-986D-4108-7E80-B207BBFDB255}"/>
                </a:ext>
              </a:extLst>
            </p:cNvPr>
            <p:cNvSpPr txBox="1"/>
            <p:nvPr/>
          </p:nvSpPr>
          <p:spPr>
            <a:xfrm>
              <a:off x="807084" y="53866"/>
              <a:ext cx="1272193" cy="57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720"/>
              <a:r>
                <a:rPr lang="el-GR" sz="436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ε</a:t>
              </a:r>
              <a:r>
                <a:rPr lang="de-DE" sz="2399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de-DE" sz="436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555611" y="990304"/>
            <a:ext cx="3130821" cy="4126272"/>
            <a:chOff x="1166708" y="742728"/>
            <a:chExt cx="2348116" cy="3094704"/>
          </a:xfrm>
        </p:grpSpPr>
        <p:sp>
          <p:nvSpPr>
            <p:cNvPr id="100" name="Stern mit 5 Zacken 99"/>
            <p:cNvSpPr/>
            <p:nvPr/>
          </p:nvSpPr>
          <p:spPr>
            <a:xfrm>
              <a:off x="1854214" y="742728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Stern mit 5 Zacken 75"/>
            <p:cNvSpPr/>
            <p:nvPr/>
          </p:nvSpPr>
          <p:spPr>
            <a:xfrm>
              <a:off x="1419447" y="113904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Stern mit 5 Zacken 148"/>
            <p:cNvSpPr/>
            <p:nvPr/>
          </p:nvSpPr>
          <p:spPr>
            <a:xfrm>
              <a:off x="1963962" y="1677666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9" name="Stern mit 5 Zacken 178"/>
            <p:cNvSpPr/>
            <p:nvPr/>
          </p:nvSpPr>
          <p:spPr>
            <a:xfrm>
              <a:off x="3400354" y="369342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Stern mit 5 Zacken 208"/>
            <p:cNvSpPr/>
            <p:nvPr/>
          </p:nvSpPr>
          <p:spPr>
            <a:xfrm>
              <a:off x="1768557" y="2187259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Stern mit 5 Zacken 238"/>
            <p:cNvSpPr/>
            <p:nvPr/>
          </p:nvSpPr>
          <p:spPr>
            <a:xfrm>
              <a:off x="1648958" y="2834981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Stern mit 5 Zacken 268"/>
            <p:cNvSpPr/>
            <p:nvPr/>
          </p:nvSpPr>
          <p:spPr>
            <a:xfrm>
              <a:off x="2050250" y="3722962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Stern mit 5 Zacken 298"/>
            <p:cNvSpPr/>
            <p:nvPr/>
          </p:nvSpPr>
          <p:spPr>
            <a:xfrm>
              <a:off x="1166708" y="1780684"/>
              <a:ext cx="114470" cy="114470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473" tIns="27237" rIns="54473" bIns="272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44720"/>
              <a:endParaRPr lang="de-DE" sz="1072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85" name="Grafik 584">
            <a:extLst>
              <a:ext uri="{FF2B5EF4-FFF2-40B4-BE49-F238E27FC236}">
                <a16:creationId xmlns:a16="http://schemas.microsoft.com/office/drawing/2014/main" id="{E9FFD1FA-9BB9-402C-AA1F-51E5249FB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/>
      <p:bldP spid="582" grpId="0" animBg="1"/>
      <p:bldP spid="587" grpId="0"/>
      <p:bldP spid="589" grpId="0"/>
      <p:bldP spid="590" grpId="0" animBg="1"/>
      <p:bldP spid="59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18BF5-4F06-40D3-B819-B43A3B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Quantification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BE5C43-CCE7-4C92-A119-961BB387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69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FA1709-B089-4887-ACE2-916CDBEB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4"/>
          <a:stretch/>
        </p:blipFill>
        <p:spPr>
          <a:xfrm>
            <a:off x="1632468" y="1590121"/>
            <a:ext cx="9211230" cy="45370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627270-D2C1-4A06-86FE-E73DCB5ADCDD}"/>
              </a:ext>
            </a:extLst>
          </p:cNvPr>
          <p:cNvSpPr txBox="1"/>
          <p:nvPr/>
        </p:nvSpPr>
        <p:spPr>
          <a:xfrm>
            <a:off x="8367906" y="491283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Bagging</a:t>
            </a:r>
            <a:r>
              <a:rPr lang="de-DE" dirty="0"/>
              <a:t> + </a:t>
            </a:r>
            <a:r>
              <a:rPr lang="de-DE" dirty="0" err="1"/>
              <a:t>Boosting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287816-0600-4C86-87ED-20F9A3E3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BB4DA-12D8-4209-AFCE-87A5960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paradigms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9F82EA-E631-4AAF-B606-B627992F5D1B}"/>
              </a:ext>
            </a:extLst>
          </p:cNvPr>
          <p:cNvSpPr/>
          <p:nvPr/>
        </p:nvSpPr>
        <p:spPr>
          <a:xfrm>
            <a:off x="1700010" y="3017301"/>
            <a:ext cx="2228045" cy="7359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5972D6-01F1-482B-B1ED-381E5B7F509E}"/>
              </a:ext>
            </a:extLst>
          </p:cNvPr>
          <p:cNvSpPr/>
          <p:nvPr/>
        </p:nvSpPr>
        <p:spPr>
          <a:xfrm>
            <a:off x="3928052" y="2758280"/>
            <a:ext cx="4620863" cy="13414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Labeled</a:t>
            </a:r>
            <a:r>
              <a:rPr lang="de-DE" dirty="0">
                <a:solidFill>
                  <a:schemeClr val="accent1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Direct</a:t>
            </a:r>
            <a:r>
              <a:rPr lang="de-DE" dirty="0">
                <a:solidFill>
                  <a:schemeClr val="accent1"/>
                </a:solidFill>
              </a:rPr>
              <a:t>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/>
                </a:solidFill>
              </a:rPr>
              <a:t>Predict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outcome</a:t>
            </a:r>
            <a:r>
              <a:rPr lang="de-DE" dirty="0">
                <a:solidFill>
                  <a:schemeClr val="accent1"/>
                </a:solidFill>
              </a:rPr>
              <a:t>/</a:t>
            </a:r>
            <a:r>
              <a:rPr lang="de-DE" dirty="0" err="1">
                <a:solidFill>
                  <a:schemeClr val="accent1"/>
                </a:solidFill>
              </a:rPr>
              <a:t>future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EBA8E50-867C-491C-9C37-BF4AA23D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13" name="Foliennummernplatzhalter 2">
            <a:extLst>
              <a:ext uri="{FF2B5EF4-FFF2-40B4-BE49-F238E27FC236}">
                <a16:creationId xmlns:a16="http://schemas.microsoft.com/office/drawing/2014/main" id="{97DA5878-91AD-45C1-BF38-475EF46A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483" y="6420567"/>
            <a:ext cx="537600" cy="365125"/>
          </a:xfrm>
        </p:spPr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609585"/>
              <a:t>7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32D81E1-9753-4A88-AB76-41669AC52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75268" y="1979012"/>
            <a:ext cx="1321599" cy="132159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3C7BF39-8DEE-48A4-A237-8F4A9BBBBC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" b="14038"/>
          <a:stretch/>
        </p:blipFill>
        <p:spPr>
          <a:xfrm>
            <a:off x="9775268" y="4070845"/>
            <a:ext cx="1280537" cy="108952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F1C3FB2-2E2A-44A6-A5F3-2F9773AD4747}"/>
              </a:ext>
            </a:extLst>
          </p:cNvPr>
          <p:cNvCxnSpPr>
            <a:stCxn id="9" idx="3"/>
            <a:endCxn id="15" idx="0"/>
          </p:cNvCxnSpPr>
          <p:nvPr/>
        </p:nvCxnSpPr>
        <p:spPr>
          <a:xfrm flipV="1">
            <a:off x="8548915" y="2639811"/>
            <a:ext cx="1226353" cy="789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ED0939A-414C-46FE-9836-6344F3E1A4DB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8548915" y="3429000"/>
            <a:ext cx="1226353" cy="1186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2398245-1615-4C67-84E2-9ED76D6418B8}"/>
              </a:ext>
            </a:extLst>
          </p:cNvPr>
          <p:cNvSpPr txBox="1"/>
          <p:nvPr/>
        </p:nvSpPr>
        <p:spPr>
          <a:xfrm>
            <a:off x="9720232" y="337272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2CBB9AD-9C68-43A8-B8E0-768ED0E15B2F}"/>
              </a:ext>
            </a:extLst>
          </p:cNvPr>
          <p:cNvSpPr txBox="1"/>
          <p:nvPr/>
        </p:nvSpPr>
        <p:spPr>
          <a:xfrm>
            <a:off x="9775268" y="5192425"/>
            <a:ext cx="14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D584FF0-6844-4267-AED6-328BD470D35C}"/>
              </a:ext>
            </a:extLst>
          </p:cNvPr>
          <p:cNvSpPr txBox="1">
            <a:spLocks/>
          </p:cNvSpPr>
          <p:nvPr/>
        </p:nvSpPr>
        <p:spPr>
          <a:xfrm>
            <a:off x="2988000" y="6465858"/>
            <a:ext cx="6232200" cy="385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78355" algn="l"/>
              </a:tabLst>
              <a:defRPr sz="1733" b="1" i="0" kern="1200" spc="67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tabLst>
                <a:tab pos="958827" algn="l"/>
              </a:tabLst>
              <a:defRPr sz="2667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Symbol" charset="2"/>
              <a:buNone/>
              <a:tabLst>
                <a:tab pos="1073124" algn="l"/>
              </a:tabLst>
              <a:defRPr sz="2400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 spc="67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Symbol" charset="2"/>
              <a:buNone/>
              <a:defRPr sz="2133" b="1" kern="1200" spc="67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0"/>
              <a:t>Raschka, Mirjalili</a:t>
            </a:r>
            <a:r>
              <a:rPr lang="de-DE" sz="1600" b="0" i="1"/>
              <a:t>, Python Machine Learning, </a:t>
            </a:r>
            <a:r>
              <a:rPr lang="de-DE" sz="1600" b="0"/>
              <a:t>Packt </a:t>
            </a:r>
            <a:r>
              <a:rPr lang="de-DE" sz="1600"/>
              <a:t>2019</a:t>
            </a:r>
            <a:endParaRPr lang="de-DE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FF92618-E5F7-47F9-B90E-71F65F2A9987}"/>
              </a:ext>
            </a:extLst>
          </p:cNvPr>
          <p:cNvSpPr txBox="1"/>
          <p:nvPr/>
        </p:nvSpPr>
        <p:spPr>
          <a:xfrm>
            <a:off x="4415057" y="4248072"/>
            <a:ext cx="3050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ML </a:t>
            </a:r>
            <a:r>
              <a:rPr lang="de-DE" dirty="0" err="1"/>
              <a:t>algorithms</a:t>
            </a:r>
            <a:r>
              <a:rPr lang="de-DE" dirty="0"/>
              <a:t> e.g.: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Naive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Neural</a:t>
            </a:r>
            <a:r>
              <a:rPr lang="de-DE" b="1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78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9855E-B416-4650-A5BE-BFF0ADFE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quantification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3F508-D7DD-465B-836B-41A3AE20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70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AD106-BC0C-4824-B9F4-6B923855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1" y="1576097"/>
            <a:ext cx="11584017" cy="41630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DBA379-2E31-463D-9C05-6C794FD10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7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E9BC225-265A-4A16-976A-EA4B4384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2F32B-AC9A-4595-B96F-9CE30798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97B9A-DF33-440A-9F4F-B0668825F3DE}" type="slidenum">
              <a:rPr kumimoji="0" lang="de-DE" sz="1333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de-DE" sz="1333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90CF7C-025F-43F7-A012-625B473D822A}"/>
              </a:ext>
            </a:extLst>
          </p:cNvPr>
          <p:cNvSpPr txBox="1"/>
          <p:nvPr/>
        </p:nvSpPr>
        <p:spPr>
          <a:xfrm>
            <a:off x="1742016" y="1673136"/>
            <a:ext cx="8341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calibration we try to improve our model such that the distribution and behavior of the probability predicted is similar to the distribution and behavior of probability observed in training data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76565C-6883-48C1-901A-CCA9F3F1158F}"/>
              </a:ext>
            </a:extLst>
          </p:cNvPr>
          <p:cNvSpPr txBox="1"/>
          <p:nvPr/>
        </p:nvSpPr>
        <p:spPr>
          <a:xfrm>
            <a:off x="2841624" y="6432498"/>
            <a:ext cx="6142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https://medium.com/analytics-vidhya/calibration-in-machine-learning-e7972ac93555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F065BE0-D0E1-4723-89A4-5721377F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" r="1455"/>
          <a:stretch/>
        </p:blipFill>
        <p:spPr>
          <a:xfrm>
            <a:off x="40108" y="3336574"/>
            <a:ext cx="3157118" cy="21461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A72A03D-945A-4C0D-A9DA-662764193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/>
          <a:stretch/>
        </p:blipFill>
        <p:spPr>
          <a:xfrm>
            <a:off x="3101169" y="3297693"/>
            <a:ext cx="3215874" cy="227838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214A77A-A5AE-4BA8-A805-3CD3D1576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"/>
          <a:stretch/>
        </p:blipFill>
        <p:spPr>
          <a:xfrm>
            <a:off x="5859783" y="3336574"/>
            <a:ext cx="3359257" cy="22006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406CDD2-16DB-48BA-86E5-FBCDB6C383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-1"/>
          <a:stretch/>
        </p:blipFill>
        <p:spPr>
          <a:xfrm>
            <a:off x="8779737" y="3336574"/>
            <a:ext cx="3405913" cy="2200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2DC0FC2-3BF3-4F32-97DB-A298D99B0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4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85B208E-F14F-45CE-9224-981AB331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283382"/>
            <a:ext cx="11318400" cy="995280"/>
          </a:xfrm>
        </p:spPr>
        <p:txBody>
          <a:bodyPr/>
          <a:lstStyle/>
          <a:p>
            <a:r>
              <a:rPr lang="de-DE" sz="3200" dirty="0"/>
              <a:t>Data and </a:t>
            </a:r>
            <a:r>
              <a:rPr lang="de-DE" sz="3200" dirty="0" err="1"/>
              <a:t>tasks</a:t>
            </a:r>
            <a:r>
              <a:rPr lang="de-DE" sz="3200" dirty="0"/>
              <a:t> in </a:t>
            </a:r>
            <a:r>
              <a:rPr lang="de-DE" sz="3200" dirty="0" err="1"/>
              <a:t>physics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: </a:t>
            </a:r>
            <a:r>
              <a:rPr lang="de-DE" sz="3200" dirty="0" err="1"/>
              <a:t>Magnetic</a:t>
            </a:r>
            <a:r>
              <a:rPr lang="de-DE" sz="3200" dirty="0"/>
              <a:t> </a:t>
            </a:r>
            <a:r>
              <a:rPr lang="de-DE" sz="3200" dirty="0" err="1"/>
              <a:t>phases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8C0F5D-8B51-4AC8-B1C6-8D4517D2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72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AA16F1-99ED-4BA0-A4B9-5733876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" y="1975299"/>
            <a:ext cx="5829723" cy="388270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526CD01-B275-4139-B951-D53A92C14D2D}"/>
              </a:ext>
            </a:extLst>
          </p:cNvPr>
          <p:cNvSpPr txBox="1"/>
          <p:nvPr/>
        </p:nvSpPr>
        <p:spPr>
          <a:xfrm>
            <a:off x="143670" y="1365753"/>
            <a:ext cx="1241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https://nbviewer.org/github/DeepLearningForPhysicsResearchBook/deep-learning-physics/blob/main/Exercise_08_1_solution.ipynb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452F18-4B7B-4A8E-8D3F-511021B5E86E}"/>
              </a:ext>
            </a:extLst>
          </p:cNvPr>
          <p:cNvSpPr txBox="1"/>
          <p:nvPr/>
        </p:nvSpPr>
        <p:spPr>
          <a:xfrm>
            <a:off x="7012177" y="2070348"/>
            <a:ext cx="42375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Data: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MC </a:t>
            </a:r>
            <a:r>
              <a:rPr lang="de-DE" dirty="0" err="1">
                <a:solidFill>
                  <a:srgbClr val="0070C0"/>
                </a:solidFill>
              </a:rPr>
              <a:t>simulation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magentic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dipole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moments</a:t>
            </a:r>
            <a:r>
              <a:rPr lang="de-DE" dirty="0">
                <a:solidFill>
                  <a:srgbClr val="0070C0"/>
                </a:solidFill>
              </a:rPr>
              <a:t> on </a:t>
            </a:r>
            <a:r>
              <a:rPr lang="de-DE" dirty="0" err="1">
                <a:solidFill>
                  <a:srgbClr val="0070C0"/>
                </a:solidFill>
              </a:rPr>
              <a:t>square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lattice</a:t>
            </a:r>
            <a:r>
              <a:rPr lang="de-DE" dirty="0">
                <a:solidFill>
                  <a:srgbClr val="0070C0"/>
                </a:solidFill>
              </a:rPr>
              <a:t> at </a:t>
            </a:r>
            <a:r>
              <a:rPr lang="de-DE" dirty="0" err="1">
                <a:solidFill>
                  <a:srgbClr val="0070C0"/>
                </a:solidFill>
              </a:rPr>
              <a:t>given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temperature</a:t>
            </a:r>
            <a:r>
              <a:rPr lang="de-DE" dirty="0">
                <a:solidFill>
                  <a:srgbClr val="0070C0"/>
                </a:solidFill>
              </a:rPr>
              <a:t> T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0070C0"/>
                </a:solidFill>
              </a:rPr>
              <a:t>Task: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classification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magnetic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phases</a:t>
            </a:r>
            <a:r>
              <a:rPr lang="de-DE" dirty="0">
                <a:solidFill>
                  <a:srgbClr val="0070C0"/>
                </a:solidFill>
              </a:rPr>
              <a:t> (</a:t>
            </a:r>
            <a:r>
              <a:rPr lang="de-DE" dirty="0" err="1">
                <a:solidFill>
                  <a:srgbClr val="0070C0"/>
                </a:solidFill>
              </a:rPr>
              <a:t>pm</a:t>
            </a:r>
            <a:r>
              <a:rPr lang="de-DE" dirty="0">
                <a:solidFill>
                  <a:srgbClr val="0070C0"/>
                </a:solidFill>
              </a:rPr>
              <a:t>/fm)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prediction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</a:t>
            </a:r>
            <a:r>
              <a:rPr lang="de-DE" baseline="-25000" dirty="0" err="1">
                <a:solidFill>
                  <a:srgbClr val="0070C0"/>
                </a:solidFill>
              </a:rPr>
              <a:t>c</a:t>
            </a:r>
            <a:endParaRPr lang="de-DE" baseline="-25000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9AC247-D0F6-4233-B6A4-4FA923B8F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0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 txBox="1">
            <a:spLocks/>
          </p:cNvSpPr>
          <p:nvPr/>
        </p:nvSpPr>
        <p:spPr>
          <a:xfrm>
            <a:off x="473013" y="224032"/>
            <a:ext cx="11318400" cy="112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268800" rIns="121920" bIns="268800" rtlCol="0" anchor="ctr" anchorCtr="1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300" kern="1200" spc="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67" dirty="0" err="1"/>
              <a:t>Accuracy-Robustness-Tradeoff</a:t>
            </a:r>
            <a:r>
              <a:rPr lang="de-DE" sz="3067" dirty="0"/>
              <a:t>?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3E6635C-66CA-48A1-B725-866289596355}"/>
              </a:ext>
            </a:extLst>
          </p:cNvPr>
          <p:cNvGrpSpPr/>
          <p:nvPr/>
        </p:nvGrpSpPr>
        <p:grpSpPr>
          <a:xfrm>
            <a:off x="3036000" y="1492877"/>
            <a:ext cx="6192423" cy="4333173"/>
            <a:chOff x="3036000" y="1492877"/>
            <a:chExt cx="6192423" cy="433317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000" y="1492877"/>
              <a:ext cx="6192423" cy="4333173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V="1">
              <a:off x="7671429" y="2458233"/>
              <a:ext cx="985961" cy="6785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7081332" y="1965792"/>
              <a:ext cx="1611464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133" b="1" dirty="0">
                  <a:solidFill>
                    <a:srgbClr val="FF0000"/>
                  </a:solidFill>
                </a:rPr>
                <a:t>Optimum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8307533" y="3659463"/>
              <a:ext cx="349857" cy="3635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16800" y="6408000"/>
            <a:ext cx="537600" cy="365125"/>
          </a:xfrm>
        </p:spPr>
        <p:txBody>
          <a:bodyPr/>
          <a:lstStyle/>
          <a:p>
            <a:fld id="{0EC98677-B2D0-CE4F-80A5-D755685D849F}" type="slidenum">
              <a:rPr lang="de-DE" sz="1467"/>
              <a:pPr/>
              <a:t>73</a:t>
            </a:fld>
            <a:endParaRPr lang="de-DE" sz="1467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49951B-D5C7-4900-9F55-10B2688A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78BB79-D254-4E40-A0A2-AA3CBE21E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0" y="5972095"/>
            <a:ext cx="11756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Siedel, Georg, et al. "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Utilizing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separation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corruption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robustness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classifiers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." </a:t>
            </a:r>
            <a:r>
              <a:rPr kumimoji="0" lang="de-DE" altLang="de-DE" sz="12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arXiv:2206.13405 ,</a:t>
            </a:r>
            <a:r>
              <a:rPr kumimoji="0" lang="de-DE" altLang="de-DE" sz="1200" b="1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2022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91380B-664A-41FB-970D-F6FCF863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225" y="-1365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73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890E02C-D54B-4384-9B66-AEB710B9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51486"/>
            <a:ext cx="11318400" cy="859073"/>
          </a:xfrm>
        </p:spPr>
        <p:txBody>
          <a:bodyPr/>
          <a:lstStyle/>
          <a:p>
            <a:r>
              <a:rPr lang="de-DE" sz="2400" dirty="0"/>
              <a:t>Receiver Operator </a:t>
            </a:r>
            <a:r>
              <a:rPr lang="de-DE" sz="2400" dirty="0" err="1"/>
              <a:t>Characteristics</a:t>
            </a:r>
            <a:r>
              <a:rPr lang="de-DE" sz="2400" dirty="0"/>
              <a:t> (ROC)/Area </a:t>
            </a:r>
            <a:r>
              <a:rPr lang="de-DE" sz="2400" dirty="0" err="1"/>
              <a:t>Under</a:t>
            </a:r>
            <a:r>
              <a:rPr lang="de-DE" sz="2400" dirty="0"/>
              <a:t> </a:t>
            </a:r>
            <a:r>
              <a:rPr lang="de-DE" sz="2400" dirty="0" err="1"/>
              <a:t>Curve</a:t>
            </a:r>
            <a:r>
              <a:rPr lang="de-DE" sz="2400" dirty="0"/>
              <a:t> (AUC)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96D8F8-23B8-4D50-B05E-56F6345C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74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406DF2-1A1D-4F3D-8F51-35DF104338C4}"/>
              </a:ext>
            </a:extLst>
          </p:cNvPr>
          <p:cNvSpPr/>
          <p:nvPr/>
        </p:nvSpPr>
        <p:spPr>
          <a:xfrm>
            <a:off x="1202469" y="1645844"/>
            <a:ext cx="4102100" cy="3657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A4EAA38-1A3A-4B19-A063-C515810DCFA8}"/>
              </a:ext>
            </a:extLst>
          </p:cNvPr>
          <p:cNvSpPr/>
          <p:nvPr/>
        </p:nvSpPr>
        <p:spPr>
          <a:xfrm>
            <a:off x="1124284" y="5158981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CF52263-3007-4525-88B9-1E537DDD7256}"/>
              </a:ext>
            </a:extLst>
          </p:cNvPr>
          <p:cNvSpPr/>
          <p:nvPr/>
        </p:nvSpPr>
        <p:spPr>
          <a:xfrm>
            <a:off x="1924384" y="3003971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A8D41B3-F741-4BA6-B405-FA7FC14478C0}"/>
              </a:ext>
            </a:extLst>
          </p:cNvPr>
          <p:cNvSpPr/>
          <p:nvPr/>
        </p:nvSpPr>
        <p:spPr>
          <a:xfrm>
            <a:off x="2614549" y="2989422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D6C2B7-68EF-4BB6-A36B-9C859EAA7D1E}"/>
              </a:ext>
            </a:extLst>
          </p:cNvPr>
          <p:cNvSpPr/>
          <p:nvPr/>
        </p:nvSpPr>
        <p:spPr>
          <a:xfrm>
            <a:off x="3321384" y="2241971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0BA0962-D47C-4CE3-AC6F-DFC5DDD9EDCC}"/>
              </a:ext>
            </a:extLst>
          </p:cNvPr>
          <p:cNvSpPr/>
          <p:nvPr/>
        </p:nvSpPr>
        <p:spPr>
          <a:xfrm>
            <a:off x="3959559" y="1880021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0C5B63-6955-49CD-8B15-A8365924847B}"/>
              </a:ext>
            </a:extLst>
          </p:cNvPr>
          <p:cNvSpPr/>
          <p:nvPr/>
        </p:nvSpPr>
        <p:spPr>
          <a:xfrm>
            <a:off x="5207136" y="1880019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95E9472-3751-4ACC-BEC7-2189442D1869}"/>
              </a:ext>
            </a:extLst>
          </p:cNvPr>
          <p:cNvSpPr/>
          <p:nvPr/>
        </p:nvSpPr>
        <p:spPr>
          <a:xfrm>
            <a:off x="1924384" y="3878765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3E65CE4-F0EA-4C59-BA2B-5108E1861D77}"/>
              </a:ext>
            </a:extLst>
          </p:cNvPr>
          <p:cNvSpPr/>
          <p:nvPr/>
        </p:nvSpPr>
        <p:spPr>
          <a:xfrm>
            <a:off x="2535574" y="2700496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14A061-F348-495F-86D9-3BD7EAAC0FFD}"/>
              </a:ext>
            </a:extLst>
          </p:cNvPr>
          <p:cNvSpPr/>
          <p:nvPr/>
        </p:nvSpPr>
        <p:spPr>
          <a:xfrm>
            <a:off x="3321384" y="2533937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8143CF5-C3F3-4007-9E7E-B2161F0DA1C9}"/>
              </a:ext>
            </a:extLst>
          </p:cNvPr>
          <p:cNvSpPr/>
          <p:nvPr/>
        </p:nvSpPr>
        <p:spPr>
          <a:xfrm>
            <a:off x="3959559" y="2178123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E817E55-6A03-4461-8D9C-AFFD7DC66423}"/>
              </a:ext>
            </a:extLst>
          </p:cNvPr>
          <p:cNvSpPr/>
          <p:nvPr/>
        </p:nvSpPr>
        <p:spPr>
          <a:xfrm>
            <a:off x="5207136" y="2178121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BF6E7DD-C22D-455F-BFB6-CD4CB559A794}"/>
              </a:ext>
            </a:extLst>
          </p:cNvPr>
          <p:cNvSpPr/>
          <p:nvPr/>
        </p:nvSpPr>
        <p:spPr>
          <a:xfrm>
            <a:off x="1133612" y="4578319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7CA5B43-DD70-4EA6-B8BD-CF7C61732854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1273312" y="3950997"/>
            <a:ext cx="65107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BDC0DD07-594F-4587-8F13-D4E62E5251C7}"/>
              </a:ext>
            </a:extLst>
          </p:cNvPr>
          <p:cNvCxnSpPr>
            <a:cxnSpLocks/>
            <a:stCxn id="21" idx="7"/>
            <a:endCxn id="22" idx="3"/>
          </p:cNvCxnSpPr>
          <p:nvPr/>
        </p:nvCxnSpPr>
        <p:spPr>
          <a:xfrm flipV="1">
            <a:off x="2057854" y="2823803"/>
            <a:ext cx="500620" cy="1076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AB83DC4-A194-4EB3-9AA7-C45C4FF6C5B9}"/>
              </a:ext>
            </a:extLst>
          </p:cNvPr>
          <p:cNvCxnSpPr>
            <a:cxnSpLocks/>
            <a:stCxn id="22" idx="7"/>
            <a:endCxn id="23" idx="3"/>
          </p:cNvCxnSpPr>
          <p:nvPr/>
        </p:nvCxnSpPr>
        <p:spPr>
          <a:xfrm flipV="1">
            <a:off x="2669044" y="2657244"/>
            <a:ext cx="675240" cy="64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2C6781D-12BC-4C8A-BD83-B926D4B95BFD}"/>
              </a:ext>
            </a:extLst>
          </p:cNvPr>
          <p:cNvCxnSpPr>
            <a:cxnSpLocks/>
          </p:cNvCxnSpPr>
          <p:nvPr/>
        </p:nvCxnSpPr>
        <p:spPr>
          <a:xfrm flipV="1">
            <a:off x="3454657" y="2301733"/>
            <a:ext cx="527605" cy="2536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20CEEAF3-EA12-42C1-93E9-6AA5853C2CC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116126" y="2250351"/>
            <a:ext cx="1091010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5CDAF3B-4115-4032-97B3-EF948466F639}"/>
              </a:ext>
            </a:extLst>
          </p:cNvPr>
          <p:cNvSpPr/>
          <p:nvPr/>
        </p:nvSpPr>
        <p:spPr>
          <a:xfrm>
            <a:off x="4583347" y="2178120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842D4ED-0F30-4A0E-B92C-3FFEC77F0AB0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280906" y="3076203"/>
            <a:ext cx="643478" cy="241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D9C1C6D5-5524-45AA-B116-5317E23F7A45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080754" y="3066193"/>
            <a:ext cx="611980" cy="100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67D8AC48-76DC-467E-B453-BA6BB3964F25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692734" y="2305584"/>
            <a:ext cx="628453" cy="6838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549C5E8C-F98D-4AD9-9ADB-45264F89BFA6}"/>
              </a:ext>
            </a:extLst>
          </p:cNvPr>
          <p:cNvCxnSpPr>
            <a:cxnSpLocks/>
          </p:cNvCxnSpPr>
          <p:nvPr/>
        </p:nvCxnSpPr>
        <p:spPr>
          <a:xfrm flipV="1">
            <a:off x="3454657" y="2000844"/>
            <a:ext cx="527605" cy="2536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7FF8521-7702-4611-B87A-CAE8AC0C5193}"/>
              </a:ext>
            </a:extLst>
          </p:cNvPr>
          <p:cNvCxnSpPr>
            <a:cxnSpLocks/>
          </p:cNvCxnSpPr>
          <p:nvPr/>
        </p:nvCxnSpPr>
        <p:spPr>
          <a:xfrm>
            <a:off x="4115929" y="1949765"/>
            <a:ext cx="1091010" cy="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BAB19F14-58AE-4823-B977-0AA96E5028DB}"/>
              </a:ext>
            </a:extLst>
          </p:cNvPr>
          <p:cNvSpPr/>
          <p:nvPr/>
        </p:nvSpPr>
        <p:spPr>
          <a:xfrm>
            <a:off x="4583347" y="1880018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C53BFC9-30DD-4360-8D5A-588B737343E0}"/>
              </a:ext>
            </a:extLst>
          </p:cNvPr>
          <p:cNvCxnSpPr>
            <a:cxnSpLocks/>
            <a:endCxn id="10" idx="4"/>
          </p:cNvCxnSpPr>
          <p:nvPr/>
        </p:nvCxnSpPr>
        <p:spPr>
          <a:xfrm flipH="1">
            <a:off x="1202469" y="4023670"/>
            <a:ext cx="11906" cy="1279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873A6BD-4192-4261-BF75-7F4688E82C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>
            <a:off x="1201679" y="3247997"/>
            <a:ext cx="10118" cy="7070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437F83F9-E3D9-492C-907C-72339105AFEA}"/>
              </a:ext>
            </a:extLst>
          </p:cNvPr>
          <p:cNvSpPr/>
          <p:nvPr/>
        </p:nvSpPr>
        <p:spPr>
          <a:xfrm>
            <a:off x="1133612" y="3247997"/>
            <a:ext cx="156370" cy="1444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D3E0B15-18E4-4104-8F1B-8A1F40C51D96}"/>
              </a:ext>
            </a:extLst>
          </p:cNvPr>
          <p:cNvSpPr/>
          <p:nvPr/>
        </p:nvSpPr>
        <p:spPr>
          <a:xfrm>
            <a:off x="1116942" y="3878766"/>
            <a:ext cx="156370" cy="144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2241DB8-3F3D-49B1-883D-12B08C650DD3}"/>
              </a:ext>
            </a:extLst>
          </p:cNvPr>
          <p:cNvSpPr txBox="1"/>
          <p:nvPr/>
        </p:nvSpPr>
        <p:spPr>
          <a:xfrm rot="16200000">
            <a:off x="-152681" y="3187107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True Positive Rate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60CE148-0A41-4BD9-BF85-9AA6F170AAB6}"/>
              </a:ext>
            </a:extLst>
          </p:cNvPr>
          <p:cNvSpPr txBox="1"/>
          <p:nvPr/>
        </p:nvSpPr>
        <p:spPr>
          <a:xfrm>
            <a:off x="2410957" y="531905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</a:rPr>
              <a:t>False</a:t>
            </a:r>
            <a:r>
              <a:rPr lang="de-DE" dirty="0">
                <a:solidFill>
                  <a:srgbClr val="0070C0"/>
                </a:solidFill>
              </a:rPr>
              <a:t> Positive Rate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3CBB106-0E0C-4B34-A03F-E231A3A6EA1B}"/>
              </a:ext>
            </a:extLst>
          </p:cNvPr>
          <p:cNvSpPr txBox="1"/>
          <p:nvPr/>
        </p:nvSpPr>
        <p:spPr>
          <a:xfrm>
            <a:off x="3623569" y="4117939"/>
            <a:ext cx="6719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AUC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10873C-1E9B-430C-B465-68D5CC17B564}"/>
              </a:ext>
            </a:extLst>
          </p:cNvPr>
          <p:cNvSpPr txBox="1"/>
          <p:nvPr/>
        </p:nvSpPr>
        <p:spPr>
          <a:xfrm>
            <a:off x="5373426" y="29737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ROC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A6B42A6-DD67-44A3-BF73-1C246B593A75}"/>
              </a:ext>
            </a:extLst>
          </p:cNvPr>
          <p:cNvSpPr txBox="1"/>
          <p:nvPr/>
        </p:nvSpPr>
        <p:spPr>
          <a:xfrm>
            <a:off x="3623569" y="2927093"/>
            <a:ext cx="67197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AUC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14D0F9A-6712-4F35-B52A-A7B7C9D1E88B}"/>
              </a:ext>
            </a:extLst>
          </p:cNvPr>
          <p:cNvSpPr txBox="1"/>
          <p:nvPr/>
        </p:nvSpPr>
        <p:spPr>
          <a:xfrm>
            <a:off x="5358346" y="17650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ROC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53B9F8F-DE47-4AB3-B09A-C99841E6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CAC477E-68BB-4561-A9B0-94C67D7E0D09}"/>
              </a:ext>
            </a:extLst>
          </p:cNvPr>
          <p:cNvGrpSpPr/>
          <p:nvPr/>
        </p:nvGrpSpPr>
        <p:grpSpPr>
          <a:xfrm>
            <a:off x="6986286" y="1637526"/>
            <a:ext cx="4812114" cy="4619804"/>
            <a:chOff x="6986286" y="1637526"/>
            <a:chExt cx="4812114" cy="4619804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C2ABF9D-A323-45F7-9DCA-73E8CDA9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286" y="1637526"/>
              <a:ext cx="4441034" cy="4307804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7EC0434-E5E3-4611-8E9C-7E625C1C53D7}"/>
                </a:ext>
              </a:extLst>
            </p:cNvPr>
            <p:cNvSpPr txBox="1"/>
            <p:nvPr/>
          </p:nvSpPr>
          <p:spPr>
            <a:xfrm>
              <a:off x="7587522" y="5995720"/>
              <a:ext cx="42108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/>
                <a:t>https://commons.wikimedia.org/wiki/File:Roccurves.png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4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1391E-3850-4968-9AF2-320B42CC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284AAA-231C-4A58-A9F8-39140EBA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75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800B7A-1C1E-4068-BAFD-E7071384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657" y="1485125"/>
            <a:ext cx="6283476" cy="4543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BDFAF90-424F-422B-B7DD-84D828F60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02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1391E-3850-4968-9AF2-320B42CC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284AAA-231C-4A58-A9F8-39140EBA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76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145C1EA-ADC4-49AC-99F2-FF581324FA42}"/>
              </a:ext>
            </a:extLst>
          </p:cNvPr>
          <p:cNvSpPr/>
          <p:nvPr/>
        </p:nvSpPr>
        <p:spPr>
          <a:xfrm>
            <a:off x="7810499" y="2162175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69C9BAA-C552-4B0F-8D1A-9CB4B7BA28EF}"/>
              </a:ext>
            </a:extLst>
          </p:cNvPr>
          <p:cNvGrpSpPr/>
          <p:nvPr/>
        </p:nvGrpSpPr>
        <p:grpSpPr>
          <a:xfrm>
            <a:off x="3519968" y="1594209"/>
            <a:ext cx="5284787" cy="3848100"/>
            <a:chOff x="3506787" y="1587500"/>
            <a:chExt cx="5284787" cy="38481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D800B7A-1C1E-4068-BAFD-E70713849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30" t="2253" r="17044" b="13046"/>
            <a:stretch/>
          </p:blipFill>
          <p:spPr>
            <a:xfrm>
              <a:off x="4286250" y="1587500"/>
              <a:ext cx="3752849" cy="3848100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10C513B-9DA2-4B59-A7F5-02A377F20B35}"/>
                </a:ext>
              </a:extLst>
            </p:cNvPr>
            <p:cNvSpPr/>
            <p:nvPr/>
          </p:nvSpPr>
          <p:spPr>
            <a:xfrm>
              <a:off x="7877174" y="22383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4B2533D-BDF9-49A9-9B48-66906BE1F06A}"/>
                </a:ext>
              </a:extLst>
            </p:cNvPr>
            <p:cNvSpPr/>
            <p:nvPr/>
          </p:nvSpPr>
          <p:spPr>
            <a:xfrm>
              <a:off x="7837487" y="3781426"/>
              <a:ext cx="914400" cy="10027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A6965D2-48BA-4700-8387-9F3EF659DB79}"/>
                </a:ext>
              </a:extLst>
            </p:cNvPr>
            <p:cNvSpPr/>
            <p:nvPr/>
          </p:nvSpPr>
          <p:spPr>
            <a:xfrm>
              <a:off x="3506787" y="3781426"/>
              <a:ext cx="914400" cy="10027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9CFD0700-9720-4C13-8B6C-5029AA7508E9}"/>
              </a:ext>
            </a:extLst>
          </p:cNvPr>
          <p:cNvSpPr/>
          <p:nvPr/>
        </p:nvSpPr>
        <p:spPr>
          <a:xfrm>
            <a:off x="1851819" y="2927612"/>
            <a:ext cx="914400" cy="1002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0CA32D6-669F-4B0D-8A74-7B93750A0762}"/>
              </a:ext>
            </a:extLst>
          </p:cNvPr>
          <p:cNvCxnSpPr/>
          <p:nvPr/>
        </p:nvCxnSpPr>
        <p:spPr>
          <a:xfrm flipH="1">
            <a:off x="2605089" y="2028825"/>
            <a:ext cx="1847055" cy="59055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4FC4CF0-611A-4C2E-8C02-45EDAA40F4A8}"/>
              </a:ext>
            </a:extLst>
          </p:cNvPr>
          <p:cNvGrpSpPr/>
          <p:nvPr/>
        </p:nvGrpSpPr>
        <p:grpSpPr>
          <a:xfrm>
            <a:off x="1107282" y="2163764"/>
            <a:ext cx="1581150" cy="1908174"/>
            <a:chOff x="1409700" y="3241676"/>
            <a:chExt cx="1581150" cy="1908174"/>
          </a:xfrm>
          <a:solidFill>
            <a:srgbClr val="0070C0"/>
          </a:solidFill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04C77BF-37C3-405E-BCEF-88444ED1AADE}"/>
                </a:ext>
              </a:extLst>
            </p:cNvPr>
            <p:cNvSpPr/>
            <p:nvPr/>
          </p:nvSpPr>
          <p:spPr>
            <a:xfrm>
              <a:off x="1743075" y="3241676"/>
              <a:ext cx="914400" cy="914400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obere Ecken abgerundet 18">
              <a:extLst>
                <a:ext uri="{FF2B5EF4-FFF2-40B4-BE49-F238E27FC236}">
                  <a16:creationId xmlns:a16="http://schemas.microsoft.com/office/drawing/2014/main" id="{F73A73F9-00FB-46EE-9C0F-DECF7591378D}"/>
                </a:ext>
              </a:extLst>
            </p:cNvPr>
            <p:cNvSpPr/>
            <p:nvPr/>
          </p:nvSpPr>
          <p:spPr>
            <a:xfrm>
              <a:off x="1409700" y="4235450"/>
              <a:ext cx="1581150" cy="914400"/>
            </a:xfrm>
            <a:prstGeom prst="round2SameRect">
              <a:avLst>
                <a:gd name="adj1" fmla="val 50000"/>
                <a:gd name="adj2" fmla="val 9375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AA32803E-83B0-43A1-B410-DB1FE814900C}"/>
              </a:ext>
            </a:extLst>
          </p:cNvPr>
          <p:cNvSpPr txBox="1"/>
          <p:nvPr/>
        </p:nvSpPr>
        <p:spPr>
          <a:xfrm>
            <a:off x="816920" y="4226772"/>
            <a:ext cx="206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>
                <a:solidFill>
                  <a:srgbClr val="0070C0"/>
                </a:solidFill>
              </a:rPr>
              <a:t>physicist</a:t>
            </a:r>
            <a:endParaRPr lang="de-DE" b="1" dirty="0">
              <a:solidFill>
                <a:srgbClr val="0070C0"/>
              </a:solidFill>
            </a:endParaRPr>
          </a:p>
          <a:p>
            <a:pPr algn="ctr"/>
            <a:r>
              <a:rPr lang="de-DE" b="1" dirty="0">
                <a:solidFill>
                  <a:srgbClr val="0070C0"/>
                </a:solidFill>
              </a:rPr>
              <a:t>material </a:t>
            </a:r>
            <a:r>
              <a:rPr lang="de-DE" b="1" dirty="0" err="1">
                <a:solidFill>
                  <a:srgbClr val="0070C0"/>
                </a:solidFill>
              </a:rPr>
              <a:t>scientist</a:t>
            </a:r>
            <a:endParaRPr lang="de-DE" b="1" dirty="0">
              <a:solidFill>
                <a:srgbClr val="0070C0"/>
              </a:solidFill>
            </a:endParaRPr>
          </a:p>
          <a:p>
            <a:pPr algn="ctr"/>
            <a:r>
              <a:rPr lang="de-DE" b="1" dirty="0">
                <a:solidFill>
                  <a:srgbClr val="0070C0"/>
                </a:solidFill>
              </a:rPr>
              <a:t>…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168F075-B40E-4F26-B177-26533111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6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0917BC5-E3E6-4A67-B50E-683BFEC6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Dependable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CEB938-50D6-4200-8AC2-0C2BFCA0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77</a:t>
            </a:fld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41D9D00-44A4-4D91-919A-AEEC2F7A8809}"/>
              </a:ext>
            </a:extLst>
          </p:cNvPr>
          <p:cNvGrpSpPr/>
          <p:nvPr/>
        </p:nvGrpSpPr>
        <p:grpSpPr>
          <a:xfrm>
            <a:off x="632346" y="1861933"/>
            <a:ext cx="11166054" cy="524053"/>
            <a:chOff x="370804" y="2048305"/>
            <a:chExt cx="11166054" cy="524053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D15D9A03-1666-4FBD-988A-378FFC18AD73}"/>
                </a:ext>
              </a:extLst>
            </p:cNvPr>
            <p:cNvGrpSpPr/>
            <p:nvPr/>
          </p:nvGrpSpPr>
          <p:grpSpPr>
            <a:xfrm>
              <a:off x="370804" y="2048305"/>
              <a:ext cx="11166054" cy="524053"/>
              <a:chOff x="299429" y="1448252"/>
              <a:chExt cx="11166054" cy="524053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14B4DD60-6BF2-4D3E-BADE-D1E3D403B402}"/>
                  </a:ext>
                </a:extLst>
              </p:cNvPr>
              <p:cNvSpPr/>
              <p:nvPr/>
            </p:nvSpPr>
            <p:spPr>
              <a:xfrm>
                <a:off x="299429" y="1448252"/>
                <a:ext cx="1732345" cy="52330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specification</a:t>
                </a:r>
                <a:endParaRPr lang="de-DE" sz="1600" dirty="0"/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96449678-9C88-4E69-9A5C-14D398A0172A}"/>
                  </a:ext>
                </a:extLst>
              </p:cNvPr>
              <p:cNvSpPr/>
              <p:nvPr/>
            </p:nvSpPr>
            <p:spPr>
              <a:xfrm>
                <a:off x="4221727" y="1448995"/>
                <a:ext cx="1732345" cy="52330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model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building</a:t>
                </a:r>
                <a:endParaRPr lang="de-DE" sz="16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B7F74944-ECEF-4D24-A908-4EBA8B8AF6C5}"/>
                  </a:ext>
                </a:extLst>
              </p:cNvPr>
              <p:cNvSpPr/>
              <p:nvPr/>
            </p:nvSpPr>
            <p:spPr>
              <a:xfrm>
                <a:off x="6060648" y="1448996"/>
                <a:ext cx="1732345" cy="52330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evaluation</a:t>
                </a:r>
                <a:r>
                  <a:rPr lang="de-DE" sz="1600" dirty="0"/>
                  <a:t>/</a:t>
                </a:r>
              </a:p>
              <a:p>
                <a:pPr algn="ctr"/>
                <a:r>
                  <a:rPr lang="de-DE" sz="1600" dirty="0" err="1"/>
                  <a:t>validation</a:t>
                </a:r>
                <a:endParaRPr lang="de-DE" sz="1600" dirty="0"/>
              </a:p>
            </p:txBody>
          </p:sp>
          <p:sp>
            <p:nvSpPr>
              <p:cNvPr id="22" name="Rechteck: abgerundete Ecken 21">
                <a:extLst>
                  <a:ext uri="{FF2B5EF4-FFF2-40B4-BE49-F238E27FC236}">
                    <a16:creationId xmlns:a16="http://schemas.microsoft.com/office/drawing/2014/main" id="{3BB17241-B18C-47C7-A6CB-4368BDBA8C47}"/>
                  </a:ext>
                </a:extLst>
              </p:cNvPr>
              <p:cNvSpPr/>
              <p:nvPr/>
            </p:nvSpPr>
            <p:spPr>
              <a:xfrm>
                <a:off x="7896893" y="1448996"/>
                <a:ext cx="1732345" cy="52330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testing</a:t>
                </a:r>
                <a:endParaRPr lang="de-DE" sz="1600" dirty="0"/>
              </a:p>
            </p:txBody>
          </p:sp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3D7F5BDE-84CA-424B-A1D1-AA251861DDB4}"/>
                  </a:ext>
                </a:extLst>
              </p:cNvPr>
              <p:cNvSpPr/>
              <p:nvPr/>
            </p:nvSpPr>
            <p:spPr>
              <a:xfrm>
                <a:off x="9733138" y="1448996"/>
                <a:ext cx="1732345" cy="52330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deployment</a:t>
                </a:r>
                <a:endParaRPr lang="de-DE" sz="1600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C910F810-B111-4C44-AFFD-9AA702527BDA}"/>
                </a:ext>
              </a:extLst>
            </p:cNvPr>
            <p:cNvGrpSpPr/>
            <p:nvPr/>
          </p:nvGrpSpPr>
          <p:grpSpPr>
            <a:xfrm rot="2061941">
              <a:off x="5892416" y="2158212"/>
              <a:ext cx="479212" cy="298944"/>
              <a:chOff x="5647829" y="1001317"/>
              <a:chExt cx="479212" cy="298944"/>
            </a:xfrm>
          </p:grpSpPr>
          <p:sp>
            <p:nvSpPr>
              <p:cNvPr id="24" name="Nach rechts gekrümmter Pfeil 45">
                <a:extLst>
                  <a:ext uri="{FF2B5EF4-FFF2-40B4-BE49-F238E27FC236}">
                    <a16:creationId xmlns:a16="http://schemas.microsoft.com/office/drawing/2014/main" id="{FD757DD1-BF2E-4CF1-9A7A-D63895832379}"/>
                  </a:ext>
                </a:extLst>
              </p:cNvPr>
              <p:cNvSpPr/>
              <p:nvPr/>
            </p:nvSpPr>
            <p:spPr>
              <a:xfrm rot="10987557">
                <a:off x="5893414" y="1001317"/>
                <a:ext cx="233627" cy="287707"/>
              </a:xfrm>
              <a:prstGeom prst="curved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de-DE" sz="16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Nach oben gekrümmter Pfeil 46">
                <a:extLst>
                  <a:ext uri="{FF2B5EF4-FFF2-40B4-BE49-F238E27FC236}">
                    <a16:creationId xmlns:a16="http://schemas.microsoft.com/office/drawing/2014/main" id="{B058BE1E-0696-49A3-B28C-EA121FED73D3}"/>
                  </a:ext>
                </a:extLst>
              </p:cNvPr>
              <p:cNvSpPr/>
              <p:nvPr/>
            </p:nvSpPr>
            <p:spPr>
              <a:xfrm rot="5400000">
                <a:off x="5626017" y="1047237"/>
                <a:ext cx="274836" cy="231212"/>
              </a:xfrm>
              <a:prstGeom prst="curvedUp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de-DE" sz="16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6F2BE9B2-25A1-49BD-B334-F9BAD02112BB}"/>
              </a:ext>
            </a:extLst>
          </p:cNvPr>
          <p:cNvSpPr txBox="1"/>
          <p:nvPr/>
        </p:nvSpPr>
        <p:spPr>
          <a:xfrm>
            <a:off x="4834936" y="1398615"/>
            <a:ext cx="255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ML </a:t>
            </a:r>
            <a:r>
              <a:rPr lang="de-DE" b="1" dirty="0" err="1">
                <a:solidFill>
                  <a:srgbClr val="0070C0"/>
                </a:solidFill>
              </a:rPr>
              <a:t>lifecycle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elements</a:t>
            </a:r>
            <a:endParaRPr lang="de-DE" b="1" dirty="0">
              <a:solidFill>
                <a:srgbClr val="0070C0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3143688-C0BD-4377-B6C3-31A1F53EF135}"/>
              </a:ext>
            </a:extLst>
          </p:cNvPr>
          <p:cNvGrpSpPr/>
          <p:nvPr/>
        </p:nvGrpSpPr>
        <p:grpSpPr>
          <a:xfrm>
            <a:off x="2543699" y="3893603"/>
            <a:ext cx="7191002" cy="1110201"/>
            <a:chOff x="2543699" y="3893603"/>
            <a:chExt cx="7191002" cy="1110201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FE86DD5-EC00-43C6-8C1C-F841D1E8D746}"/>
                </a:ext>
              </a:extLst>
            </p:cNvPr>
            <p:cNvGrpSpPr/>
            <p:nvPr/>
          </p:nvGrpSpPr>
          <p:grpSpPr>
            <a:xfrm>
              <a:off x="2543699" y="4394203"/>
              <a:ext cx="7191002" cy="609601"/>
              <a:chOff x="2255025" y="3286124"/>
              <a:chExt cx="7191002" cy="609601"/>
            </a:xfrm>
            <a:solidFill>
              <a:srgbClr val="FFC000"/>
            </a:solidFill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BAC2A801-F096-47EA-BA5C-189F8D50EACF}"/>
                  </a:ext>
                </a:extLst>
              </p:cNvPr>
              <p:cNvSpPr/>
              <p:nvPr/>
            </p:nvSpPr>
            <p:spPr>
              <a:xfrm>
                <a:off x="2255025" y="3286124"/>
                <a:ext cx="1452000" cy="47625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robustness</a:t>
                </a:r>
                <a:endParaRPr lang="de-DE" sz="1600" dirty="0"/>
              </a:p>
            </p:txBody>
          </p:sp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875DCF0B-3426-451F-B019-AFC9D5402490}"/>
                  </a:ext>
                </a:extLst>
              </p:cNvPr>
              <p:cNvSpPr/>
              <p:nvPr/>
            </p:nvSpPr>
            <p:spPr>
              <a:xfrm>
                <a:off x="3814741" y="3286124"/>
                <a:ext cx="1631589" cy="47625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generalizability</a:t>
                </a:r>
                <a:endParaRPr lang="de-DE" sz="1600" dirty="0"/>
              </a:p>
            </p:txBody>
          </p:sp>
          <p:sp>
            <p:nvSpPr>
              <p:cNvPr id="29" name="Rechteck: abgerundete Ecken 28">
                <a:extLst>
                  <a:ext uri="{FF2B5EF4-FFF2-40B4-BE49-F238E27FC236}">
                    <a16:creationId xmlns:a16="http://schemas.microsoft.com/office/drawing/2014/main" id="{D19BBC3A-BF21-4FFE-8241-7F2F9E613893}"/>
                  </a:ext>
                </a:extLst>
              </p:cNvPr>
              <p:cNvSpPr/>
              <p:nvPr/>
            </p:nvSpPr>
            <p:spPr>
              <a:xfrm>
                <a:off x="5561192" y="3286124"/>
                <a:ext cx="1631589" cy="47625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explainability</a:t>
                </a:r>
                <a:endParaRPr lang="de-DE" sz="1600" dirty="0"/>
              </a:p>
            </p:txBody>
          </p:sp>
          <p:sp>
            <p:nvSpPr>
              <p:cNvPr id="30" name="Rechteck: abgerundete Ecken 29">
                <a:extLst>
                  <a:ext uri="{FF2B5EF4-FFF2-40B4-BE49-F238E27FC236}">
                    <a16:creationId xmlns:a16="http://schemas.microsoft.com/office/drawing/2014/main" id="{88C38656-647B-42C5-8831-624844470DDA}"/>
                  </a:ext>
                </a:extLst>
              </p:cNvPr>
              <p:cNvSpPr/>
              <p:nvPr/>
            </p:nvSpPr>
            <p:spPr>
              <a:xfrm>
                <a:off x="7307643" y="3286124"/>
                <a:ext cx="2138384" cy="60960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 err="1"/>
                  <a:t>uncertainty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quantification</a:t>
                </a:r>
                <a:endParaRPr lang="de-DE" sz="1600" dirty="0"/>
              </a:p>
            </p:txBody>
          </p:sp>
        </p:grp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55BC404-B91F-4276-8007-E79503B1AA13}"/>
                </a:ext>
              </a:extLst>
            </p:cNvPr>
            <p:cNvSpPr txBox="1"/>
            <p:nvPr/>
          </p:nvSpPr>
          <p:spPr>
            <a:xfrm>
              <a:off x="4883350" y="3893603"/>
              <a:ext cx="3130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C000"/>
                  </a:solidFill>
                </a:rPr>
                <a:t>ML </a:t>
              </a:r>
              <a:r>
                <a:rPr lang="de-DE" b="1" dirty="0" err="1">
                  <a:solidFill>
                    <a:srgbClr val="FFC000"/>
                  </a:solidFill>
                </a:rPr>
                <a:t>dependability</a:t>
              </a:r>
              <a:r>
                <a:rPr lang="de-DE" b="1" dirty="0">
                  <a:solidFill>
                    <a:srgbClr val="FFC000"/>
                  </a:solidFill>
                </a:rPr>
                <a:t> </a:t>
              </a:r>
              <a:r>
                <a:rPr lang="de-DE" b="1" dirty="0" err="1">
                  <a:solidFill>
                    <a:srgbClr val="FFC000"/>
                  </a:solidFill>
                </a:rPr>
                <a:t>elements</a:t>
              </a:r>
              <a:endParaRPr lang="de-DE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CDC74398-0AEB-4EE7-BA0C-08F1023FA39D}"/>
              </a:ext>
            </a:extLst>
          </p:cNvPr>
          <p:cNvSpPr/>
          <p:nvPr/>
        </p:nvSpPr>
        <p:spPr>
          <a:xfrm>
            <a:off x="2454182" y="1861934"/>
            <a:ext cx="2036056" cy="5233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handling</a:t>
            </a:r>
            <a:endParaRPr lang="de-DE" sz="160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E6B23B-A48C-4E25-9237-5A4B6AD5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69" y="6408000"/>
            <a:ext cx="72519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F71FC8F3-FEA1-4C4D-98CC-D49BB8214A74}"/>
              </a:ext>
            </a:extLst>
          </p:cNvPr>
          <p:cNvGrpSpPr/>
          <p:nvPr/>
        </p:nvGrpSpPr>
        <p:grpSpPr>
          <a:xfrm>
            <a:off x="882770" y="200332"/>
            <a:ext cx="11166054" cy="524053"/>
            <a:chOff x="370804" y="2048305"/>
            <a:chExt cx="11166054" cy="524053"/>
          </a:xfrm>
        </p:grpSpPr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852CE83E-0002-4681-8E55-86A2E68C588B}"/>
                </a:ext>
              </a:extLst>
            </p:cNvPr>
            <p:cNvGrpSpPr/>
            <p:nvPr/>
          </p:nvGrpSpPr>
          <p:grpSpPr>
            <a:xfrm>
              <a:off x="370804" y="2048305"/>
              <a:ext cx="11166054" cy="524053"/>
              <a:chOff x="299429" y="1448252"/>
              <a:chExt cx="11166054" cy="524053"/>
            </a:xfrm>
          </p:grpSpPr>
          <p:sp>
            <p:nvSpPr>
              <p:cNvPr id="108" name="Rechteck: abgerundete Ecken 107">
                <a:extLst>
                  <a:ext uri="{FF2B5EF4-FFF2-40B4-BE49-F238E27FC236}">
                    <a16:creationId xmlns:a16="http://schemas.microsoft.com/office/drawing/2014/main" id="{28B752A3-7C11-4511-9986-DD82B33B5959}"/>
                  </a:ext>
                </a:extLst>
              </p:cNvPr>
              <p:cNvSpPr/>
              <p:nvPr/>
            </p:nvSpPr>
            <p:spPr>
              <a:xfrm>
                <a:off x="299429" y="1448252"/>
                <a:ext cx="1732345" cy="523309"/>
              </a:xfrm>
              <a:prstGeom prst="roundRect">
                <a:avLst/>
              </a:prstGeom>
              <a:gradFill rotWithShape="1">
                <a:gsLst>
                  <a:gs pos="0">
                    <a:srgbClr val="1A70B8">
                      <a:tint val="100000"/>
                      <a:shade val="100000"/>
                      <a:satMod val="130000"/>
                    </a:srgbClr>
                  </a:gs>
                  <a:gs pos="100000">
                    <a:srgbClr val="1A70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A70B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specification</a:t>
                </a:r>
                <a:endParaRPr kumimoji="0" lang="de-DE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Rechteck: abgerundete Ecken 108">
                <a:extLst>
                  <a:ext uri="{FF2B5EF4-FFF2-40B4-BE49-F238E27FC236}">
                    <a16:creationId xmlns:a16="http://schemas.microsoft.com/office/drawing/2014/main" id="{E7186FDE-0262-450B-8E10-9E3090CFC439}"/>
                  </a:ext>
                </a:extLst>
              </p:cNvPr>
              <p:cNvSpPr/>
              <p:nvPr/>
            </p:nvSpPr>
            <p:spPr>
              <a:xfrm>
                <a:off x="4221727" y="1448995"/>
                <a:ext cx="1732345" cy="523309"/>
              </a:xfrm>
              <a:prstGeom prst="roundRect">
                <a:avLst/>
              </a:prstGeom>
              <a:gradFill rotWithShape="1">
                <a:gsLst>
                  <a:gs pos="0">
                    <a:srgbClr val="1A70B8">
                      <a:tint val="100000"/>
                      <a:shade val="100000"/>
                      <a:satMod val="130000"/>
                    </a:srgbClr>
                  </a:gs>
                  <a:gs pos="100000">
                    <a:srgbClr val="1A70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A70B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model</a:t>
                </a:r>
                <a:r>
                  <a:rPr kumimoji="0" lang="de-DE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building</a:t>
                </a:r>
                <a:endParaRPr kumimoji="0" lang="de-DE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Rechteck: abgerundete Ecken 109">
                <a:extLst>
                  <a:ext uri="{FF2B5EF4-FFF2-40B4-BE49-F238E27FC236}">
                    <a16:creationId xmlns:a16="http://schemas.microsoft.com/office/drawing/2014/main" id="{6A2C3A25-CE22-4B6B-B448-6C507051E1AC}"/>
                  </a:ext>
                </a:extLst>
              </p:cNvPr>
              <p:cNvSpPr/>
              <p:nvPr/>
            </p:nvSpPr>
            <p:spPr>
              <a:xfrm>
                <a:off x="6060648" y="1448996"/>
                <a:ext cx="1732345" cy="523309"/>
              </a:xfrm>
              <a:prstGeom prst="roundRect">
                <a:avLst/>
              </a:prstGeom>
              <a:gradFill rotWithShape="1">
                <a:gsLst>
                  <a:gs pos="0">
                    <a:srgbClr val="1A70B8">
                      <a:tint val="100000"/>
                      <a:shade val="100000"/>
                      <a:satMod val="130000"/>
                    </a:srgbClr>
                  </a:gs>
                  <a:gs pos="100000">
                    <a:srgbClr val="1A70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A70B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evaluation</a:t>
                </a:r>
                <a:r>
                  <a:rPr kumimoji="0" lang="de-DE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validation</a:t>
                </a:r>
                <a:endParaRPr kumimoji="0" lang="de-DE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Rechteck: abgerundete Ecken 110">
                <a:extLst>
                  <a:ext uri="{FF2B5EF4-FFF2-40B4-BE49-F238E27FC236}">
                    <a16:creationId xmlns:a16="http://schemas.microsoft.com/office/drawing/2014/main" id="{1BF46613-C379-4BB7-A7A3-920B34F7151A}"/>
                  </a:ext>
                </a:extLst>
              </p:cNvPr>
              <p:cNvSpPr/>
              <p:nvPr/>
            </p:nvSpPr>
            <p:spPr>
              <a:xfrm>
                <a:off x="7896893" y="1448996"/>
                <a:ext cx="1732345" cy="523309"/>
              </a:xfrm>
              <a:prstGeom prst="roundRect">
                <a:avLst/>
              </a:prstGeom>
              <a:gradFill rotWithShape="1">
                <a:gsLst>
                  <a:gs pos="0">
                    <a:srgbClr val="1A70B8">
                      <a:tint val="100000"/>
                      <a:shade val="100000"/>
                      <a:satMod val="130000"/>
                    </a:srgbClr>
                  </a:gs>
                  <a:gs pos="100000">
                    <a:srgbClr val="1A70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A70B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testing</a:t>
                </a:r>
                <a:endParaRPr kumimoji="0" lang="de-DE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Rechteck: abgerundete Ecken 111">
                <a:extLst>
                  <a:ext uri="{FF2B5EF4-FFF2-40B4-BE49-F238E27FC236}">
                    <a16:creationId xmlns:a16="http://schemas.microsoft.com/office/drawing/2014/main" id="{1D8D64F2-7324-432E-A5F3-45A32FA61F4C}"/>
                  </a:ext>
                </a:extLst>
              </p:cNvPr>
              <p:cNvSpPr/>
              <p:nvPr/>
            </p:nvSpPr>
            <p:spPr>
              <a:xfrm>
                <a:off x="9733138" y="1448996"/>
                <a:ext cx="1732345" cy="523309"/>
              </a:xfrm>
              <a:prstGeom prst="roundRect">
                <a:avLst/>
              </a:prstGeom>
              <a:gradFill rotWithShape="1">
                <a:gsLst>
                  <a:gs pos="0">
                    <a:srgbClr val="1A70B8">
                      <a:tint val="100000"/>
                      <a:shade val="100000"/>
                      <a:satMod val="130000"/>
                    </a:srgbClr>
                  </a:gs>
                  <a:gs pos="100000">
                    <a:srgbClr val="1A70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A70B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deployment</a:t>
                </a:r>
                <a:endParaRPr kumimoji="0" lang="de-DE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994D84F2-9431-497E-BE42-3E9A3A48DAD4}"/>
                </a:ext>
              </a:extLst>
            </p:cNvPr>
            <p:cNvGrpSpPr/>
            <p:nvPr/>
          </p:nvGrpSpPr>
          <p:grpSpPr>
            <a:xfrm rot="2061941">
              <a:off x="5892416" y="2158212"/>
              <a:ext cx="479212" cy="298944"/>
              <a:chOff x="5647829" y="1001317"/>
              <a:chExt cx="479212" cy="298944"/>
            </a:xfrm>
          </p:grpSpPr>
          <p:sp>
            <p:nvSpPr>
              <p:cNvPr id="106" name="Nach rechts gekrümmter Pfeil 45">
                <a:extLst>
                  <a:ext uri="{FF2B5EF4-FFF2-40B4-BE49-F238E27FC236}">
                    <a16:creationId xmlns:a16="http://schemas.microsoft.com/office/drawing/2014/main" id="{65538826-83F6-473D-8851-BE01E751D8C8}"/>
                  </a:ext>
                </a:extLst>
              </p:cNvPr>
              <p:cNvSpPr/>
              <p:nvPr/>
            </p:nvSpPr>
            <p:spPr>
              <a:xfrm rot="10987557">
                <a:off x="5893414" y="1001317"/>
                <a:ext cx="233627" cy="287707"/>
              </a:xfrm>
              <a:prstGeom prst="curved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Nach oben gekrümmter Pfeil 46">
                <a:extLst>
                  <a:ext uri="{FF2B5EF4-FFF2-40B4-BE49-F238E27FC236}">
                    <a16:creationId xmlns:a16="http://schemas.microsoft.com/office/drawing/2014/main" id="{AD84AEEE-98AC-44EE-A2D5-89D617D373F5}"/>
                  </a:ext>
                </a:extLst>
              </p:cNvPr>
              <p:cNvSpPr/>
              <p:nvPr/>
            </p:nvSpPr>
            <p:spPr>
              <a:xfrm rot="5400000">
                <a:off x="5626017" y="1047237"/>
                <a:ext cx="274836" cy="231212"/>
              </a:xfrm>
              <a:prstGeom prst="curvedUp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B82526D0-B2BA-494B-A75B-481B40756ACE}"/>
              </a:ext>
            </a:extLst>
          </p:cNvPr>
          <p:cNvSpPr/>
          <p:nvPr/>
        </p:nvSpPr>
        <p:spPr>
          <a:xfrm rot="16200000">
            <a:off x="-208943" y="1227210"/>
            <a:ext cx="1393487" cy="392397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robustness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Rechteck: abgerundete Ecken 114">
            <a:extLst>
              <a:ext uri="{FF2B5EF4-FFF2-40B4-BE49-F238E27FC236}">
                <a16:creationId xmlns:a16="http://schemas.microsoft.com/office/drawing/2014/main" id="{EDD0EDA5-5E8D-4147-96FD-539AAA685132}"/>
              </a:ext>
            </a:extLst>
          </p:cNvPr>
          <p:cNvSpPr/>
          <p:nvPr/>
        </p:nvSpPr>
        <p:spPr>
          <a:xfrm rot="16200000">
            <a:off x="-272548" y="2808499"/>
            <a:ext cx="1567893" cy="392397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generalizability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Rechteck: abgerundete Ecken 115">
            <a:extLst>
              <a:ext uri="{FF2B5EF4-FFF2-40B4-BE49-F238E27FC236}">
                <a16:creationId xmlns:a16="http://schemas.microsoft.com/office/drawing/2014/main" id="{A704A845-D5AE-4D2A-9335-561570DF81E3}"/>
              </a:ext>
            </a:extLst>
          </p:cNvPr>
          <p:cNvSpPr/>
          <p:nvPr/>
        </p:nvSpPr>
        <p:spPr>
          <a:xfrm rot="16200000">
            <a:off x="-185345" y="4389788"/>
            <a:ext cx="1393486" cy="392397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explainability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101FB0F1-B5D1-4738-83CF-F9602ECE50DC}"/>
              </a:ext>
            </a:extLst>
          </p:cNvPr>
          <p:cNvSpPr/>
          <p:nvPr/>
        </p:nvSpPr>
        <p:spPr>
          <a:xfrm rot="16200000">
            <a:off x="-130410" y="5783122"/>
            <a:ext cx="1393487" cy="502269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uncertainty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quantification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Rechteck: abgerundete Ecken 119">
            <a:extLst>
              <a:ext uri="{FF2B5EF4-FFF2-40B4-BE49-F238E27FC236}">
                <a16:creationId xmlns:a16="http://schemas.microsoft.com/office/drawing/2014/main" id="{EF9DD760-C918-4CF1-BB14-8318BF5A0B24}"/>
              </a:ext>
            </a:extLst>
          </p:cNvPr>
          <p:cNvSpPr/>
          <p:nvPr/>
        </p:nvSpPr>
        <p:spPr>
          <a:xfrm>
            <a:off x="2704606" y="200333"/>
            <a:ext cx="2036056" cy="523309"/>
          </a:xfrm>
          <a:prstGeom prst="roundRect">
            <a:avLst/>
          </a:prstGeom>
          <a:gradFill rotWithShape="1">
            <a:gsLst>
              <a:gs pos="0">
                <a:srgbClr val="1A70B8">
                  <a:tint val="100000"/>
                  <a:shade val="100000"/>
                  <a:satMod val="130000"/>
                </a:srgbClr>
              </a:gs>
              <a:gs pos="100000">
                <a:srgbClr val="1A70B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A70B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handling</a:t>
            </a: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3CE31A-5339-4683-AE95-8EBCDCAE99AC}"/>
              </a:ext>
            </a:extLst>
          </p:cNvPr>
          <p:cNvSpPr txBox="1"/>
          <p:nvPr/>
        </p:nvSpPr>
        <p:spPr>
          <a:xfrm>
            <a:off x="2925448" y="923592"/>
            <a:ext cx="1460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augmentation</a:t>
            </a:r>
            <a:endParaRPr lang="de-DE" sz="1400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10DA518-0C7F-4034-8D5C-89309EF8BF8F}"/>
              </a:ext>
            </a:extLst>
          </p:cNvPr>
          <p:cNvSpPr txBox="1"/>
          <p:nvPr/>
        </p:nvSpPr>
        <p:spPr>
          <a:xfrm>
            <a:off x="10588324" y="2162814"/>
            <a:ext cx="146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drift</a:t>
            </a:r>
            <a:r>
              <a:rPr lang="de-DE" sz="1400" dirty="0"/>
              <a:t>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detection</a:t>
            </a:r>
            <a:endParaRPr lang="de-DE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00584135-7B52-41C4-A9E9-7034D70D0A97}"/>
              </a:ext>
            </a:extLst>
          </p:cNvPr>
          <p:cNvSpPr txBox="1"/>
          <p:nvPr/>
        </p:nvSpPr>
        <p:spPr>
          <a:xfrm>
            <a:off x="5133024" y="2390028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regularization</a:t>
            </a:r>
            <a:r>
              <a:rPr lang="de-DE" sz="1400" dirty="0"/>
              <a:t> 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71F30FB8-290A-4387-A592-AEE6A0E05B67}"/>
              </a:ext>
            </a:extLst>
          </p:cNvPr>
          <p:cNvSpPr txBox="1"/>
          <p:nvPr/>
        </p:nvSpPr>
        <p:spPr>
          <a:xfrm>
            <a:off x="8752079" y="1014227"/>
            <a:ext cx="1460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augmentation</a:t>
            </a:r>
            <a:endParaRPr lang="de-DE" sz="1400" dirty="0"/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0CED5B9-D327-4214-8B9E-31C116005FA9}"/>
              </a:ext>
            </a:extLst>
          </p:cNvPr>
          <p:cNvSpPr txBox="1"/>
          <p:nvPr/>
        </p:nvSpPr>
        <p:spPr>
          <a:xfrm>
            <a:off x="8752079" y="5726479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calibration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error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1400" dirty="0"/>
              <a:t> 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C32F3A51-D1C1-4122-AA85-35E3D0981FC6}"/>
              </a:ext>
            </a:extLst>
          </p:cNvPr>
          <p:cNvSpPr txBox="1"/>
          <p:nvPr/>
        </p:nvSpPr>
        <p:spPr>
          <a:xfrm>
            <a:off x="5353960" y="5726478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Bayesian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methods</a:t>
            </a:r>
            <a:endParaRPr lang="de-DE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Ensemble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1400" dirty="0"/>
              <a:t>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6338A8B-06A4-4DB9-B108-6A6DFE236196}"/>
              </a:ext>
            </a:extLst>
          </p:cNvPr>
          <p:cNvSpPr txBox="1"/>
          <p:nvPr/>
        </p:nvSpPr>
        <p:spPr>
          <a:xfrm>
            <a:off x="7177279" y="3889243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eature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importance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de-DE" sz="1400" dirty="0"/>
              <a:t> 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DD873D21-D02C-4D98-BBE9-A131D8AE6AA3}"/>
              </a:ext>
            </a:extLst>
          </p:cNvPr>
          <p:cNvSpPr txBox="1"/>
          <p:nvPr/>
        </p:nvSpPr>
        <p:spPr>
          <a:xfrm>
            <a:off x="7177279" y="4394528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surrogate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models</a:t>
            </a:r>
            <a:endParaRPr lang="de-DE" sz="1400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468E728A-B1FC-4B4F-BF11-BE62E2C22BDA}"/>
              </a:ext>
            </a:extLst>
          </p:cNvPr>
          <p:cNvSpPr txBox="1"/>
          <p:nvPr/>
        </p:nvSpPr>
        <p:spPr>
          <a:xfrm>
            <a:off x="8752079" y="2162814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bias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variance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confusion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  <a:endParaRPr lang="de-DE" sz="1400" dirty="0"/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8612301-5C7C-4945-94BC-E4300915CBAD}"/>
              </a:ext>
            </a:extLst>
          </p:cNvPr>
          <p:cNvSpPr txBox="1"/>
          <p:nvPr/>
        </p:nvSpPr>
        <p:spPr>
          <a:xfrm>
            <a:off x="7215379" y="86203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1FC551B-CDC4-4443-A2E8-39BC773FC045}"/>
              </a:ext>
            </a:extLst>
          </p:cNvPr>
          <p:cNvSpPr txBox="1"/>
          <p:nvPr/>
        </p:nvSpPr>
        <p:spPr>
          <a:xfrm>
            <a:off x="11046682" y="80315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8D5F5733-B563-48F4-9593-BA22EC6527CC}"/>
              </a:ext>
            </a:extLst>
          </p:cNvPr>
          <p:cNvSpPr txBox="1"/>
          <p:nvPr/>
        </p:nvSpPr>
        <p:spPr>
          <a:xfrm>
            <a:off x="7280658" y="203970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AD7FA44C-27A5-4C1A-8ADA-D2C8AA0F5B84}"/>
              </a:ext>
            </a:extLst>
          </p:cNvPr>
          <p:cNvSpPr txBox="1"/>
          <p:nvPr/>
        </p:nvSpPr>
        <p:spPr>
          <a:xfrm>
            <a:off x="3198792" y="219403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283A627-8FF8-44B4-AA7F-A6C0B042CCF3}"/>
              </a:ext>
            </a:extLst>
          </p:cNvPr>
          <p:cNvSpPr txBox="1"/>
          <p:nvPr/>
        </p:nvSpPr>
        <p:spPr>
          <a:xfrm>
            <a:off x="5627602" y="395893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53FC8A7-16D0-4F7C-9712-939F16DC2894}"/>
              </a:ext>
            </a:extLst>
          </p:cNvPr>
          <p:cNvSpPr txBox="1"/>
          <p:nvPr/>
        </p:nvSpPr>
        <p:spPr>
          <a:xfrm>
            <a:off x="3239841" y="38892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BC92652B-61B7-4ADD-AA86-F60FAF29467B}"/>
              </a:ext>
            </a:extLst>
          </p:cNvPr>
          <p:cNvSpPr txBox="1"/>
          <p:nvPr/>
        </p:nvSpPr>
        <p:spPr>
          <a:xfrm>
            <a:off x="1508332" y="98872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B01C708C-CE58-4D63-92E5-AB66E5AFB71A}"/>
              </a:ext>
            </a:extLst>
          </p:cNvPr>
          <p:cNvSpPr txBox="1"/>
          <p:nvPr/>
        </p:nvSpPr>
        <p:spPr>
          <a:xfrm>
            <a:off x="1514743" y="222075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35F8ED7-7194-43E2-972A-EBCADB5A4AE8}"/>
              </a:ext>
            </a:extLst>
          </p:cNvPr>
          <p:cNvSpPr txBox="1"/>
          <p:nvPr/>
        </p:nvSpPr>
        <p:spPr>
          <a:xfrm>
            <a:off x="1488806" y="38892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BFB9DFB8-7CDA-4A90-A916-606C10C0E096}"/>
              </a:ext>
            </a:extLst>
          </p:cNvPr>
          <p:cNvSpPr txBox="1"/>
          <p:nvPr/>
        </p:nvSpPr>
        <p:spPr>
          <a:xfrm>
            <a:off x="3260526" y="54976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304CB639-BB08-4C89-B482-B1781A8E19D9}"/>
              </a:ext>
            </a:extLst>
          </p:cNvPr>
          <p:cNvSpPr txBox="1"/>
          <p:nvPr/>
        </p:nvSpPr>
        <p:spPr>
          <a:xfrm>
            <a:off x="1509491" y="54976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3D73DF67-A215-4C2E-8D94-19E4FE39595A}"/>
              </a:ext>
            </a:extLst>
          </p:cNvPr>
          <p:cNvSpPr txBox="1"/>
          <p:nvPr/>
        </p:nvSpPr>
        <p:spPr>
          <a:xfrm>
            <a:off x="11046682" y="380311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10E6E27D-F5EA-4258-A7A9-9728D84ED9B7}"/>
              </a:ext>
            </a:extLst>
          </p:cNvPr>
          <p:cNvSpPr txBox="1"/>
          <p:nvPr/>
        </p:nvSpPr>
        <p:spPr>
          <a:xfrm>
            <a:off x="9295647" y="380311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E078081-7C75-44C0-9633-F9E41033BCDF}"/>
              </a:ext>
            </a:extLst>
          </p:cNvPr>
          <p:cNvSpPr txBox="1"/>
          <p:nvPr/>
        </p:nvSpPr>
        <p:spPr>
          <a:xfrm>
            <a:off x="11109590" y="54976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D2BD687-591A-441D-B706-01C44AE015EB}"/>
              </a:ext>
            </a:extLst>
          </p:cNvPr>
          <p:cNvSpPr txBox="1"/>
          <p:nvPr/>
        </p:nvSpPr>
        <p:spPr>
          <a:xfrm>
            <a:off x="2925448" y="1385152"/>
            <a:ext cx="1460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de-DE" sz="1400" dirty="0" err="1"/>
              <a:t>anomaly</a:t>
            </a:r>
            <a:r>
              <a:rPr lang="de-DE" sz="1400" dirty="0"/>
              <a:t> </a:t>
            </a:r>
            <a:r>
              <a:rPr lang="de-DE" sz="1400" dirty="0" err="1"/>
              <a:t>detection</a:t>
            </a:r>
            <a:endParaRPr lang="de-DE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AAFF6-E62B-4349-98D4-C2A44D4B0940}"/>
              </a:ext>
            </a:extLst>
          </p:cNvPr>
          <p:cNvSpPr txBox="1"/>
          <p:nvPr/>
        </p:nvSpPr>
        <p:spPr>
          <a:xfrm>
            <a:off x="8741679" y="2738299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formal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verification</a:t>
            </a:r>
            <a:endParaRPr lang="de-DE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62F879-1F60-4AEF-883A-46A47F8CB313}"/>
              </a:ext>
            </a:extLst>
          </p:cNvPr>
          <p:cNvSpPr txBox="1"/>
          <p:nvPr/>
        </p:nvSpPr>
        <p:spPr>
          <a:xfrm>
            <a:off x="8752079" y="3030585"/>
            <a:ext cx="157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methamorphic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testing</a:t>
            </a:r>
            <a:endParaRPr lang="de-DE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5DFB456-0F49-49BC-9780-7BF1D722F97E}"/>
              </a:ext>
            </a:extLst>
          </p:cNvPr>
          <p:cNvSpPr txBox="1"/>
          <p:nvPr/>
        </p:nvSpPr>
        <p:spPr>
          <a:xfrm>
            <a:off x="8752079" y="1617460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neural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coverage</a:t>
            </a:r>
            <a:endParaRPr lang="de-DE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0246BCA-CEE3-49E6-8C3D-89F0B1A22769}"/>
              </a:ext>
            </a:extLst>
          </p:cNvPr>
          <p:cNvSpPr txBox="1"/>
          <p:nvPr/>
        </p:nvSpPr>
        <p:spPr>
          <a:xfrm>
            <a:off x="5454250" y="88473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…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3B0F21-00DD-4008-B01F-3F76F014BEDA}"/>
              </a:ext>
            </a:extLst>
          </p:cNvPr>
          <p:cNvGrpSpPr/>
          <p:nvPr/>
        </p:nvGrpSpPr>
        <p:grpSpPr>
          <a:xfrm>
            <a:off x="2891229" y="923592"/>
            <a:ext cx="7113867" cy="606528"/>
            <a:chOff x="2891229" y="923592"/>
            <a:chExt cx="7113867" cy="60652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910FD74-B774-41AF-B26E-6071BEAEE9DF}"/>
                </a:ext>
              </a:extLst>
            </p:cNvPr>
            <p:cNvSpPr/>
            <p:nvPr/>
          </p:nvSpPr>
          <p:spPr>
            <a:xfrm>
              <a:off x="2891229" y="923592"/>
              <a:ext cx="1279734" cy="5232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59346AC-F90C-45A8-81C0-9D017964B554}"/>
                </a:ext>
              </a:extLst>
            </p:cNvPr>
            <p:cNvSpPr/>
            <p:nvPr/>
          </p:nvSpPr>
          <p:spPr>
            <a:xfrm>
              <a:off x="8725362" y="1006900"/>
              <a:ext cx="1279734" cy="5232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371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70A55-0E18-46F4-BD17-6E92AD8E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– Basic Workflow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EABED1-3EE1-446B-BABF-1B826277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EC98677-B2D0-CE4F-80A5-D755685D849F}" type="slidenum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8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942139-9E4D-4BEE-ACA2-59D75D614C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09585"/>
            <a:fld id="{B71E5484-8440-40FA-8133-913BFFBB276E}" type="datetime1">
              <a:rPr lang="de-DE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09585"/>
              <a:t>30.10.2023</a:t>
            </a:fld>
            <a:endParaRPr lang="de-DE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A18D215A-0F96-4899-84F9-EAD6562A091A}"/>
              </a:ext>
            </a:extLst>
          </p:cNvPr>
          <p:cNvGrpSpPr/>
          <p:nvPr/>
        </p:nvGrpSpPr>
        <p:grpSpPr>
          <a:xfrm>
            <a:off x="746401" y="5201644"/>
            <a:ext cx="8026707" cy="955993"/>
            <a:chOff x="550596" y="1982986"/>
            <a:chExt cx="8026707" cy="95599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77664A9-5E29-45F3-9472-5A993D0913FF}"/>
                </a:ext>
              </a:extLst>
            </p:cNvPr>
            <p:cNvSpPr txBox="1"/>
            <p:nvPr/>
          </p:nvSpPr>
          <p:spPr>
            <a:xfrm>
              <a:off x="2147073" y="2261870"/>
              <a:ext cx="300082" cy="36933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238C060-3717-4770-AD72-0C0FB28CAAB8}"/>
                </a:ext>
              </a:extLst>
            </p:cNvPr>
            <p:cNvSpPr txBox="1"/>
            <p:nvPr/>
          </p:nvSpPr>
          <p:spPr>
            <a:xfrm>
              <a:off x="5436881" y="2255520"/>
              <a:ext cx="300082" cy="36933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y-GB" dirty="0"/>
                <a:t>ŷ</a:t>
              </a:r>
              <a:endParaRPr lang="de-DE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AC3088C7-EED0-45FE-BE72-AEA35794CBAE}"/>
                </a:ext>
              </a:extLst>
            </p:cNvPr>
            <p:cNvSpPr/>
            <p:nvPr/>
          </p:nvSpPr>
          <p:spPr>
            <a:xfrm>
              <a:off x="3535618" y="1982986"/>
              <a:ext cx="914400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679349E-AEF9-4B02-8AF8-6038BB8B7A84}"/>
                </a:ext>
              </a:extLst>
            </p:cNvPr>
            <p:cNvSpPr txBox="1"/>
            <p:nvPr/>
          </p:nvSpPr>
          <p:spPr>
            <a:xfrm>
              <a:off x="7135883" y="2124835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3. </a:t>
              </a:r>
              <a:r>
                <a:rPr lang="de-DE" dirty="0" err="1"/>
                <a:t>prediction</a:t>
              </a:r>
              <a:endParaRPr lang="de-DE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3C189C2-E141-4861-A408-C516B0147A2E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 flipV="1">
              <a:off x="2447155" y="2440186"/>
              <a:ext cx="1088463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9F001B42-5517-40FD-9D88-F603CE9F7F4D}"/>
                </a:ext>
              </a:extLst>
            </p:cNvPr>
            <p:cNvCxnSpPr>
              <a:cxnSpLocks/>
              <a:stCxn id="8" idx="6"/>
              <a:endCxn id="7" idx="1"/>
            </p:cNvCxnSpPr>
            <p:nvPr/>
          </p:nvCxnSpPr>
          <p:spPr>
            <a:xfrm>
              <a:off x="4450018" y="2440186"/>
              <a:ext cx="9868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A497233-BD00-424E-98EC-F9CB2558F33F}"/>
                </a:ext>
              </a:extLst>
            </p:cNvPr>
            <p:cNvSpPr txBox="1"/>
            <p:nvPr/>
          </p:nvSpPr>
          <p:spPr>
            <a:xfrm>
              <a:off x="5396455" y="198736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?</a:t>
              </a:r>
              <a:endParaRPr lang="de-DE" sz="24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52B892C-5F73-4542-9391-40ED5102DD62}"/>
                </a:ext>
              </a:extLst>
            </p:cNvPr>
            <p:cNvSpPr txBox="1"/>
            <p:nvPr/>
          </p:nvSpPr>
          <p:spPr>
            <a:xfrm>
              <a:off x="5707566" y="230391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?</a:t>
              </a:r>
              <a:endParaRPr lang="de-DE" sz="24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3D58C89-F615-44F9-A06C-4252859AE4F5}"/>
                </a:ext>
              </a:extLst>
            </p:cNvPr>
            <p:cNvSpPr txBox="1"/>
            <p:nvPr/>
          </p:nvSpPr>
          <p:spPr>
            <a:xfrm>
              <a:off x="5430100" y="263120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?</a:t>
              </a:r>
              <a:endParaRPr lang="de-DE" sz="24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3053E7-E9D1-46CB-8247-D6714B2804F5}"/>
                </a:ext>
              </a:extLst>
            </p:cNvPr>
            <p:cNvSpPr txBox="1"/>
            <p:nvPr/>
          </p:nvSpPr>
          <p:spPr>
            <a:xfrm>
              <a:off x="550596" y="225104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/>
                <a:t>new</a:t>
              </a:r>
              <a:r>
                <a:rPr lang="de-DE" i="1" dirty="0"/>
                <a:t> </a:t>
              </a:r>
              <a:r>
                <a:rPr lang="de-DE" i="1" dirty="0" err="1"/>
                <a:t>data</a:t>
              </a:r>
              <a:endParaRPr lang="de-DE" i="1" dirty="0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A0415CBB-8A3F-4463-B4B6-C5440B2E05B1}"/>
              </a:ext>
            </a:extLst>
          </p:cNvPr>
          <p:cNvGrpSpPr/>
          <p:nvPr/>
        </p:nvGrpSpPr>
        <p:grpSpPr>
          <a:xfrm>
            <a:off x="746401" y="2195367"/>
            <a:ext cx="8001059" cy="2932851"/>
            <a:chOff x="746401" y="2195367"/>
            <a:chExt cx="8001059" cy="2932851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9E1259BC-57DD-409F-A5F3-E955F17D575B}"/>
                </a:ext>
              </a:extLst>
            </p:cNvPr>
            <p:cNvGrpSpPr/>
            <p:nvPr/>
          </p:nvGrpSpPr>
          <p:grpSpPr>
            <a:xfrm>
              <a:off x="746401" y="2195367"/>
              <a:ext cx="8001059" cy="2586913"/>
              <a:chOff x="746401" y="2195367"/>
              <a:chExt cx="8001059" cy="2586913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249A8FD5-1CDF-443F-BD66-07B5B3911457}"/>
                  </a:ext>
                </a:extLst>
              </p:cNvPr>
              <p:cNvGrpSpPr/>
              <p:nvPr/>
            </p:nvGrpSpPr>
            <p:grpSpPr>
              <a:xfrm>
                <a:off x="746401" y="3374613"/>
                <a:ext cx="8001059" cy="1407667"/>
                <a:chOff x="746401" y="3374613"/>
                <a:chExt cx="8001059" cy="1407667"/>
              </a:xfrm>
            </p:grpSpPr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30620E3-A014-455A-B422-000E8C366B4F}"/>
                    </a:ext>
                  </a:extLst>
                </p:cNvPr>
                <p:cNvSpPr txBox="1"/>
                <p:nvPr/>
              </p:nvSpPr>
              <p:spPr>
                <a:xfrm>
                  <a:off x="2338761" y="3647754"/>
                  <a:ext cx="548548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test</a:t>
                  </a:r>
                  <a:endParaRPr lang="de-DE" baseline="-25000" dirty="0"/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7A8F3A0-D9B6-41CA-B6DC-FC3082809BBE}"/>
                    </a:ext>
                  </a:extLst>
                </p:cNvPr>
                <p:cNvSpPr txBox="1"/>
                <p:nvPr/>
              </p:nvSpPr>
              <p:spPr>
                <a:xfrm>
                  <a:off x="5632686" y="3647754"/>
                  <a:ext cx="300082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cy-GB" dirty="0"/>
                    <a:t>ŷ</a:t>
                  </a:r>
                  <a:endParaRPr lang="de-DE" dirty="0"/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2C485E-253C-488A-A4EF-5492EF77A41B}"/>
                    </a:ext>
                  </a:extLst>
                </p:cNvPr>
                <p:cNvSpPr txBox="1"/>
                <p:nvPr/>
              </p:nvSpPr>
              <p:spPr>
                <a:xfrm>
                  <a:off x="2338761" y="4412948"/>
                  <a:ext cx="548548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err="1"/>
                    <a:t>y</a:t>
                  </a:r>
                  <a:r>
                    <a:rPr lang="de-DE" baseline="-25000" dirty="0" err="1"/>
                    <a:t>test</a:t>
                  </a:r>
                  <a:endParaRPr lang="de-DE" dirty="0"/>
                </a:p>
              </p:txBody>
            </p: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F9F4315B-297F-4B5B-B8F4-29AEE4E43AC4}"/>
                    </a:ext>
                  </a:extLst>
                </p:cNvPr>
                <p:cNvSpPr txBox="1"/>
                <p:nvPr/>
              </p:nvSpPr>
              <p:spPr>
                <a:xfrm>
                  <a:off x="7331688" y="3849211"/>
                  <a:ext cx="14157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2. </a:t>
                  </a:r>
                  <a:r>
                    <a:rPr lang="de-DE" dirty="0" err="1"/>
                    <a:t>validation</a:t>
                  </a:r>
                  <a:endParaRPr lang="de-DE" dirty="0"/>
                </a:p>
              </p:txBody>
            </p: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A876EA7C-EA3A-47B7-A2B9-C53B8AD26E83}"/>
                    </a:ext>
                  </a:extLst>
                </p:cNvPr>
                <p:cNvCxnSpPr>
                  <a:cxnSpLocks/>
                  <a:stCxn id="13" idx="3"/>
                  <a:endCxn id="10" idx="2"/>
                </p:cNvCxnSpPr>
                <p:nvPr/>
              </p:nvCxnSpPr>
              <p:spPr>
                <a:xfrm flipV="1">
                  <a:off x="2887309" y="3831813"/>
                  <a:ext cx="855597" cy="6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89EDF490-6F50-4489-A2A5-9F083601E9FA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4608558" y="3832420"/>
                  <a:ext cx="10241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Verbinder: gewinkelt 49">
                  <a:extLst>
                    <a:ext uri="{FF2B5EF4-FFF2-40B4-BE49-F238E27FC236}">
                      <a16:creationId xmlns:a16="http://schemas.microsoft.com/office/drawing/2014/main" id="{7BE580C2-F40D-4E0D-B057-062F58073733}"/>
                    </a:ext>
                  </a:extLst>
                </p:cNvPr>
                <p:cNvCxnSpPr>
                  <a:cxnSpLocks/>
                  <a:stCxn id="16" idx="3"/>
                  <a:endCxn id="15" idx="3"/>
                </p:cNvCxnSpPr>
                <p:nvPr/>
              </p:nvCxnSpPr>
              <p:spPr>
                <a:xfrm flipV="1">
                  <a:off x="2887309" y="3832420"/>
                  <a:ext cx="3045459" cy="765194"/>
                </a:xfrm>
                <a:prstGeom prst="bentConnector3">
                  <a:avLst>
                    <a:gd name="adj1" fmla="val 107506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67C8487D-EE39-48BA-87B9-F7F78A756C56}"/>
                    </a:ext>
                  </a:extLst>
                </p:cNvPr>
                <p:cNvSpPr txBox="1"/>
                <p:nvPr/>
              </p:nvSpPr>
              <p:spPr>
                <a:xfrm>
                  <a:off x="4991225" y="4183095"/>
                  <a:ext cx="437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= ?</a:t>
                  </a:r>
                  <a:endParaRPr lang="de-DE" sz="2400" dirty="0"/>
                </a:p>
              </p:txBody>
            </p:sp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C511223D-76ED-4545-BCB9-A17015ADF4C1}"/>
                    </a:ext>
                  </a:extLst>
                </p:cNvPr>
                <p:cNvSpPr txBox="1"/>
                <p:nvPr/>
              </p:nvSpPr>
              <p:spPr>
                <a:xfrm>
                  <a:off x="746401" y="3919681"/>
                  <a:ext cx="10695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i="1" dirty="0" err="1"/>
                    <a:t>test</a:t>
                  </a:r>
                  <a:r>
                    <a:rPr lang="de-DE" i="1" dirty="0"/>
                    <a:t> </a:t>
                  </a:r>
                  <a:r>
                    <a:rPr lang="de-DE" i="1" dirty="0" err="1"/>
                    <a:t>data</a:t>
                  </a:r>
                  <a:endParaRPr lang="de-DE" i="1" dirty="0"/>
                </a:p>
              </p:txBody>
            </p:sp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22BC28BA-6606-4F6F-B659-9B6B6970367A}"/>
                    </a:ext>
                  </a:extLst>
                </p:cNvPr>
                <p:cNvSpPr/>
                <p:nvPr/>
              </p:nvSpPr>
              <p:spPr>
                <a:xfrm>
                  <a:off x="3742906" y="3374613"/>
                  <a:ext cx="914400" cy="9144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ML</a:t>
                  </a:r>
                </a:p>
              </p:txBody>
            </p:sp>
          </p:grpSp>
          <p:sp>
            <p:nvSpPr>
              <p:cNvPr id="71" name="Pfeil: nach links und rechts 70">
                <a:extLst>
                  <a:ext uri="{FF2B5EF4-FFF2-40B4-BE49-F238E27FC236}">
                    <a16:creationId xmlns:a16="http://schemas.microsoft.com/office/drawing/2014/main" id="{3C93EF7C-565F-4CEB-A5D0-BB1529A7C7BE}"/>
                  </a:ext>
                </a:extLst>
              </p:cNvPr>
              <p:cNvSpPr/>
              <p:nvPr/>
            </p:nvSpPr>
            <p:spPr>
              <a:xfrm rot="16200000">
                <a:off x="7415560" y="2561127"/>
                <a:ext cx="1216152" cy="484632"/>
              </a:xfrm>
              <a:prstGeom prst="leftRightArrow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BB0AFAC-2EB8-41CD-B1BE-E78D64DBB8D6}"/>
                </a:ext>
              </a:extLst>
            </p:cNvPr>
            <p:cNvSpPr/>
            <p:nvPr/>
          </p:nvSpPr>
          <p:spPr>
            <a:xfrm>
              <a:off x="4608558" y="4428821"/>
              <a:ext cx="1129047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</a:rPr>
                <a:t>comparison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5518579C-D820-4B96-ABBA-8C4ADEF6D0DF}"/>
                </a:ext>
              </a:extLst>
            </p:cNvPr>
            <p:cNvSpPr txBox="1"/>
            <p:nvPr/>
          </p:nvSpPr>
          <p:spPr>
            <a:xfrm>
              <a:off x="6508915" y="4758886"/>
              <a:ext cx="1197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bg1">
                      <a:lumMod val="65000"/>
                    </a:schemeClr>
                  </a:solidFill>
                </a:rPr>
                <a:t>test</a:t>
              </a:r>
              <a:r>
                <a:rPr lang="de-DE" dirty="0">
                  <a:solidFill>
                    <a:schemeClr val="bg1">
                      <a:lumMod val="65000"/>
                    </a:schemeClr>
                  </a:solidFill>
                </a:rPr>
                <a:t> score</a:t>
              </a:r>
            </a:p>
          </p:txBody>
        </p: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7DABA8B2-B3A7-45E2-AA19-D61954639710}"/>
                </a:ext>
              </a:extLst>
            </p:cNvPr>
            <p:cNvCxnSpPr>
              <a:cxnSpLocks/>
              <a:stCxn id="20" idx="2"/>
              <a:endCxn id="78" idx="1"/>
            </p:cNvCxnSpPr>
            <p:nvPr/>
          </p:nvCxnSpPr>
          <p:spPr>
            <a:xfrm rot="16200000" flipH="1">
              <a:off x="5737521" y="4172158"/>
              <a:ext cx="206954" cy="1335833"/>
            </a:xfrm>
            <a:prstGeom prst="bentConnector2">
              <a:avLst/>
            </a:prstGeom>
            <a:ln>
              <a:solidFill>
                <a:srgbClr val="BFBF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768804C1-B93C-4082-BA3B-03AA7ECDFAE2}"/>
                </a:ext>
              </a:extLst>
            </p:cNvPr>
            <p:cNvCxnSpPr>
              <a:endCxn id="19" idx="2"/>
            </p:cNvCxnSpPr>
            <p:nvPr/>
          </p:nvCxnSpPr>
          <p:spPr>
            <a:xfrm rot="5400000" flipH="1" flipV="1">
              <a:off x="7503419" y="4407397"/>
              <a:ext cx="725009" cy="347302"/>
            </a:xfrm>
            <a:prstGeom prst="bentConnector3">
              <a:avLst>
                <a:gd name="adj1" fmla="val -709"/>
              </a:avLst>
            </a:prstGeom>
            <a:ln>
              <a:solidFill>
                <a:srgbClr val="BFBF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3A2AA17-3396-4CFE-B510-9A7DF1111CD7}"/>
              </a:ext>
            </a:extLst>
          </p:cNvPr>
          <p:cNvGrpSpPr/>
          <p:nvPr/>
        </p:nvGrpSpPr>
        <p:grpSpPr>
          <a:xfrm>
            <a:off x="174563" y="1303907"/>
            <a:ext cx="11214331" cy="2790703"/>
            <a:chOff x="174563" y="1303907"/>
            <a:chExt cx="11214331" cy="2790703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E62F2FD2-09FC-4101-B086-12D1D6A2A4EE}"/>
                </a:ext>
              </a:extLst>
            </p:cNvPr>
            <p:cNvGrpSpPr/>
            <p:nvPr/>
          </p:nvGrpSpPr>
          <p:grpSpPr>
            <a:xfrm>
              <a:off x="730780" y="1303907"/>
              <a:ext cx="10658114" cy="2688540"/>
              <a:chOff x="730780" y="1303907"/>
              <a:chExt cx="10658114" cy="2688540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AB06E5A-21C0-4C80-A5C9-766C407A4FDA}"/>
                  </a:ext>
                </a:extLst>
              </p:cNvPr>
              <p:cNvGrpSpPr/>
              <p:nvPr/>
            </p:nvGrpSpPr>
            <p:grpSpPr>
              <a:xfrm>
                <a:off x="746401" y="1511774"/>
                <a:ext cx="10642493" cy="2480673"/>
                <a:chOff x="746401" y="1511774"/>
                <a:chExt cx="10642493" cy="2480673"/>
              </a:xfrm>
            </p:grpSpPr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D097F4B5-96C6-4B50-8708-DF65BDB1BA83}"/>
                    </a:ext>
                  </a:extLst>
                </p:cNvPr>
                <p:cNvGrpSpPr/>
                <p:nvPr/>
              </p:nvGrpSpPr>
              <p:grpSpPr>
                <a:xfrm>
                  <a:off x="746401" y="1630148"/>
                  <a:ext cx="7783051" cy="1538469"/>
                  <a:chOff x="561918" y="1629587"/>
                  <a:chExt cx="7783051" cy="1538469"/>
                </a:xfrm>
              </p:grpSpPr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9CD1BCD4-03DA-48F1-9447-3005EEC6521C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887" y="1911818"/>
                    <a:ext cx="598241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dirty="0" err="1"/>
                      <a:t>x</a:t>
                    </a:r>
                    <a:r>
                      <a:rPr lang="de-DE" baseline="-25000" dirty="0" err="1"/>
                      <a:t>train</a:t>
                    </a:r>
                    <a:endParaRPr lang="de-DE" baseline="-25000" dirty="0"/>
                  </a:p>
                </p:txBody>
              </p:sp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6B1F6921-D2DB-40DC-8815-7A75F2BB4A30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887" y="2798724"/>
                    <a:ext cx="598241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dirty="0" err="1"/>
                      <a:t>y</a:t>
                    </a:r>
                    <a:r>
                      <a:rPr lang="de-DE" baseline="-25000" dirty="0" err="1"/>
                      <a:t>train</a:t>
                    </a:r>
                    <a:endParaRPr lang="de-DE" dirty="0"/>
                  </a:p>
                </p:txBody>
              </p:sp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71778A40-FCFE-4FD3-A538-BDE9C21C9C38}"/>
                      </a:ext>
                    </a:extLst>
                  </p:cNvPr>
                  <p:cNvSpPr txBox="1"/>
                  <p:nvPr/>
                </p:nvSpPr>
                <p:spPr>
                  <a:xfrm>
                    <a:off x="7147205" y="1666307"/>
                    <a:ext cx="11977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dirty="0"/>
                      <a:t>1. </a:t>
                    </a:r>
                    <a:r>
                      <a:rPr lang="de-DE" dirty="0" err="1"/>
                      <a:t>training</a:t>
                    </a:r>
                    <a:endParaRPr lang="de-DE" dirty="0"/>
                  </a:p>
                </p:txBody>
              </p:sp>
              <p:cxnSp>
                <p:nvCxnSpPr>
                  <p:cNvPr id="26" name="Gerade Verbindung mit Pfeil 25">
                    <a:extLst>
                      <a:ext uri="{FF2B5EF4-FFF2-40B4-BE49-F238E27FC236}">
                        <a16:creationId xmlns:a16="http://schemas.microsoft.com/office/drawing/2014/main" id="{3C7ECC3C-92AF-4572-9D6E-8EF2FDBBA690}"/>
                      </a:ext>
                    </a:extLst>
                  </p:cNvPr>
                  <p:cNvCxnSpPr>
                    <a:cxnSpLocks/>
                    <a:stCxn id="11" idx="3"/>
                    <a:endCxn id="9" idx="2"/>
                  </p:cNvCxnSpPr>
                  <p:nvPr/>
                </p:nvCxnSpPr>
                <p:spPr>
                  <a:xfrm flipV="1">
                    <a:off x="2711128" y="2086787"/>
                    <a:ext cx="853569" cy="96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 Verbindung mit Pfeil 27">
                    <a:extLst>
                      <a:ext uri="{FF2B5EF4-FFF2-40B4-BE49-F238E27FC236}">
                        <a16:creationId xmlns:a16="http://schemas.microsoft.com/office/drawing/2014/main" id="{B78BE016-C5C2-4EAD-892F-68D89589A607}"/>
                      </a:ext>
                    </a:extLst>
                  </p:cNvPr>
                  <p:cNvCxnSpPr>
                    <a:cxnSpLocks/>
                    <a:stCxn id="9" idx="6"/>
                    <a:endCxn id="37" idx="1"/>
                  </p:cNvCxnSpPr>
                  <p:nvPr/>
                </p:nvCxnSpPr>
                <p:spPr>
                  <a:xfrm>
                    <a:off x="4479097" y="2086787"/>
                    <a:ext cx="928680" cy="527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83EC1F35-B879-40E5-87CF-D5072E915285}"/>
                      </a:ext>
                    </a:extLst>
                  </p:cNvPr>
                  <p:cNvSpPr txBox="1"/>
                  <p:nvPr/>
                </p:nvSpPr>
                <p:spPr>
                  <a:xfrm>
                    <a:off x="5407777" y="1907392"/>
                    <a:ext cx="300082" cy="36933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y-GB" dirty="0"/>
                      <a:t>ŷ</a:t>
                    </a:r>
                    <a:endParaRPr lang="de-DE" dirty="0"/>
                  </a:p>
                </p:txBody>
              </p:sp>
              <p:sp>
                <p:nvSpPr>
                  <p:cNvPr id="9" name="Ellipse 8">
                    <a:extLst>
                      <a:ext uri="{FF2B5EF4-FFF2-40B4-BE49-F238E27FC236}">
                        <a16:creationId xmlns:a16="http://schemas.microsoft.com/office/drawing/2014/main" id="{36A8060E-4A06-463B-BE9C-DBE3140822BD}"/>
                      </a:ext>
                    </a:extLst>
                  </p:cNvPr>
                  <p:cNvSpPr/>
                  <p:nvPr/>
                </p:nvSpPr>
                <p:spPr>
                  <a:xfrm>
                    <a:off x="3564697" y="1629587"/>
                    <a:ext cx="914400" cy="91440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/>
                      <a:t>ML</a:t>
                    </a:r>
                  </a:p>
                </p:txBody>
              </p:sp>
              <p:cxnSp>
                <p:nvCxnSpPr>
                  <p:cNvPr id="41" name="Verbinder: gewinkelt 40">
                    <a:extLst>
                      <a:ext uri="{FF2B5EF4-FFF2-40B4-BE49-F238E27FC236}">
                        <a16:creationId xmlns:a16="http://schemas.microsoft.com/office/drawing/2014/main" id="{7ADB338C-9909-4A57-942B-53CD7E05BD52}"/>
                      </a:ext>
                    </a:extLst>
                  </p:cNvPr>
                  <p:cNvCxnSpPr>
                    <a:cxnSpLocks/>
                    <a:stCxn id="12" idx="3"/>
                  </p:cNvCxnSpPr>
                  <p:nvPr/>
                </p:nvCxnSpPr>
                <p:spPr>
                  <a:xfrm flipV="1">
                    <a:off x="2711128" y="2149210"/>
                    <a:ext cx="2996730" cy="834180"/>
                  </a:xfrm>
                  <a:prstGeom prst="bentConnector3">
                    <a:avLst>
                      <a:gd name="adj1" fmla="val 107689"/>
                    </a:avLst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Textfeld 41">
                    <a:extLst>
                      <a:ext uri="{FF2B5EF4-FFF2-40B4-BE49-F238E27FC236}">
                        <a16:creationId xmlns:a16="http://schemas.microsoft.com/office/drawing/2014/main" id="{75EC151E-475B-478B-A478-8A60074575BB}"/>
                      </a:ext>
                    </a:extLst>
                  </p:cNvPr>
                  <p:cNvSpPr txBox="1"/>
                  <p:nvPr/>
                </p:nvSpPr>
                <p:spPr>
                  <a:xfrm>
                    <a:off x="4717169" y="2585943"/>
                    <a:ext cx="4379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1400" dirty="0"/>
                      <a:t>= ?</a:t>
                    </a:r>
                    <a:endParaRPr lang="de-DE" sz="2400" dirty="0"/>
                  </a:p>
                </p:txBody>
              </p:sp>
              <p:pic>
                <p:nvPicPr>
                  <p:cNvPr id="45" name="Grafik 44">
                    <a:extLst>
                      <a:ext uri="{FF2B5EF4-FFF2-40B4-BE49-F238E27FC236}">
                        <a16:creationId xmlns:a16="http://schemas.microsoft.com/office/drawing/2014/main" id="{A2DBDE59-4C5C-4738-8AFE-0F7250CEBF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39786" y="2216310"/>
                    <a:ext cx="545710" cy="537253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feld 54">
                    <a:extLst>
                      <a:ext uri="{FF2B5EF4-FFF2-40B4-BE49-F238E27FC236}">
                        <a16:creationId xmlns:a16="http://schemas.microsoft.com/office/drawing/2014/main" id="{B66046DD-9540-4BC4-B79C-B7032C24A76C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18" y="2007904"/>
                    <a:ext cx="14542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i="1" dirty="0" err="1"/>
                      <a:t>training</a:t>
                    </a:r>
                    <a:r>
                      <a:rPr lang="de-DE" i="1" dirty="0"/>
                      <a:t> </a:t>
                    </a:r>
                    <a:r>
                      <a:rPr lang="de-DE" i="1" dirty="0" err="1"/>
                      <a:t>data</a:t>
                    </a:r>
                    <a:endParaRPr lang="de-DE" i="1" dirty="0"/>
                  </a:p>
                </p:txBody>
              </p:sp>
            </p:grpSp>
            <p:pic>
              <p:nvPicPr>
                <p:cNvPr id="75" name="Grafik 74">
                  <a:extLst>
                    <a:ext uri="{FF2B5EF4-FFF2-40B4-BE49-F238E27FC236}">
                      <a16:creationId xmlns:a16="http://schemas.microsoft.com/office/drawing/2014/main" id="{11E143CB-1933-4943-825F-B842E3513F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53239" y="1511774"/>
                  <a:ext cx="1535655" cy="2480673"/>
                </a:xfrm>
                <a:prstGeom prst="rect">
                  <a:avLst/>
                </a:prstGeom>
              </p:spPr>
            </p:pic>
          </p:grp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5399991F-2573-48AA-A8BD-185A6D55CE44}"/>
                  </a:ext>
                </a:extLst>
              </p:cNvPr>
              <p:cNvSpPr txBox="1"/>
              <p:nvPr/>
            </p:nvSpPr>
            <p:spPr>
              <a:xfrm>
                <a:off x="2270633" y="1323992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i="1" dirty="0" err="1"/>
                  <a:t>input</a:t>
                </a:r>
                <a:endParaRPr lang="de-DE" i="1" dirty="0"/>
              </a:p>
            </p:txBody>
          </p: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3541530F-17D1-4B14-8AD9-F3E5D38198E9}"/>
                  </a:ext>
                </a:extLst>
              </p:cNvPr>
              <p:cNvCxnSpPr>
                <a:cxnSpLocks/>
                <a:stCxn id="83" idx="3"/>
                <a:endCxn id="12" idx="1"/>
              </p:cNvCxnSpPr>
              <p:nvPr/>
            </p:nvCxnSpPr>
            <p:spPr>
              <a:xfrm>
                <a:off x="1415583" y="2645841"/>
                <a:ext cx="881787" cy="338110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146BD64-39E5-41EC-A817-C0B9F36F3372}"/>
                  </a:ext>
                </a:extLst>
              </p:cNvPr>
              <p:cNvSpPr txBox="1"/>
              <p:nvPr/>
            </p:nvSpPr>
            <p:spPr>
              <a:xfrm>
                <a:off x="730780" y="2461175"/>
                <a:ext cx="68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chemeClr val="bg1">
                        <a:lumMod val="65000"/>
                      </a:schemeClr>
                    </a:solidFill>
                  </a:rPr>
                  <a:t>label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D6F88E29-5C06-4C83-9B5A-67836CDE502F}"/>
                  </a:ext>
                </a:extLst>
              </p:cNvPr>
              <p:cNvSpPr/>
              <p:nvPr/>
            </p:nvSpPr>
            <p:spPr>
              <a:xfrm>
                <a:off x="4574730" y="2827242"/>
                <a:ext cx="1129047" cy="30777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comparison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Verbinder: gewinkelt 39">
                <a:extLst>
                  <a:ext uri="{FF2B5EF4-FFF2-40B4-BE49-F238E27FC236}">
                    <a16:creationId xmlns:a16="http://schemas.microsoft.com/office/drawing/2014/main" id="{507BC13D-29E0-40B1-BD31-BE63CE944F31}"/>
                  </a:ext>
                </a:extLst>
              </p:cNvPr>
              <p:cNvCxnSpPr>
                <a:cxnSpLocks/>
                <a:stCxn id="62" idx="3"/>
                <a:endCxn id="45" idx="3"/>
              </p:cNvCxnSpPr>
              <p:nvPr/>
            </p:nvCxnSpPr>
            <p:spPr>
              <a:xfrm flipH="1" flipV="1">
                <a:off x="4469979" y="2485498"/>
                <a:ext cx="1233798" cy="495633"/>
              </a:xfrm>
              <a:prstGeom prst="bentConnector3">
                <a:avLst>
                  <a:gd name="adj1" fmla="val -18528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7D683FB2-4E78-4971-8665-4EF7FDC7EBBC}"/>
                  </a:ext>
                </a:extLst>
              </p:cNvPr>
              <p:cNvSpPr txBox="1"/>
              <p:nvPr/>
            </p:nvSpPr>
            <p:spPr>
              <a:xfrm>
                <a:off x="5339592" y="1303907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i="1" dirty="0" err="1"/>
                  <a:t>output</a:t>
                </a:r>
                <a:endParaRPr lang="de-DE" i="1" dirty="0"/>
              </a:p>
            </p:txBody>
          </p: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209256B-5BD2-4D5C-9030-6B648AE92A43}"/>
                </a:ext>
              </a:extLst>
            </p:cNvPr>
            <p:cNvSpPr txBox="1"/>
            <p:nvPr/>
          </p:nvSpPr>
          <p:spPr>
            <a:xfrm>
              <a:off x="174563" y="2894281"/>
              <a:ext cx="18613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</a:rPr>
                <a:t>simulations</a:t>
              </a: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</a:rPr>
                <a:t>manually</a:t>
              </a: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</a:rPr>
                <a:t>with</a:t>
              </a: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</a:rPr>
                <a:t> expert </a:t>
              </a:r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</a:rPr>
                <a:t>knowledge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bg1">
                      <a:lumMod val="65000"/>
                    </a:schemeClr>
                  </a:solidFill>
                </a:rPr>
                <a:t>additional </a:t>
              </a:r>
              <a:r>
                <a:rPr lang="de-DE" sz="1200" dirty="0" err="1">
                  <a:solidFill>
                    <a:schemeClr val="bg1">
                      <a:lumMod val="65000"/>
                    </a:schemeClr>
                  </a:solidFill>
                </a:rPr>
                <a:t>measurements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de-DE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8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A5E5503-E4AB-44E1-AE01-515A0A5B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and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509AFA-5F5A-49EF-9398-3E0BB15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97B9A-DF33-440A-9F4F-B0668825F3DE}" type="slidenum">
              <a:rPr lang="de-DE" smtClean="0"/>
              <a:t>9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B4446D-805C-4F8A-8FE8-53F7BB8E53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138B1B-8B6F-45D7-B648-BE14B6244383}" type="datetime1">
              <a:rPr lang="de-DE" smtClean="0"/>
              <a:t>30.10.2023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E64624-9235-4A78-B769-C4070F98C0E5}"/>
              </a:ext>
            </a:extLst>
          </p:cNvPr>
          <p:cNvSpPr txBox="1"/>
          <p:nvPr/>
        </p:nvSpPr>
        <p:spPr>
          <a:xfrm>
            <a:off x="1196501" y="3625184"/>
            <a:ext cx="807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large feature </a:t>
            </a:r>
            <a:r>
              <a:rPr lang="de-DE" dirty="0" err="1">
                <a:solidFill>
                  <a:srgbClr val="0070C0"/>
                </a:solidFill>
              </a:rPr>
              <a:t>space</a:t>
            </a:r>
            <a:r>
              <a:rPr lang="de-DE" dirty="0">
                <a:solidFill>
                  <a:srgbClr val="0070C0"/>
                </a:solidFill>
              </a:rPr>
              <a:t> and </a:t>
            </a:r>
            <a:r>
              <a:rPr lang="de-DE" dirty="0" err="1">
                <a:solidFill>
                  <a:srgbClr val="0070C0"/>
                </a:solidFill>
              </a:rPr>
              <a:t>complex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relationships</a:t>
            </a:r>
            <a:r>
              <a:rPr lang="de-DE" dirty="0">
                <a:solidFill>
                  <a:srgbClr val="0070C0"/>
                </a:solidFill>
              </a:rPr>
              <a:t> + lack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physical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models</a:t>
            </a:r>
            <a:r>
              <a:rPr lang="de-DE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3912DB-3173-4431-8D5B-0461CF286743}"/>
              </a:ext>
            </a:extLst>
          </p:cNvPr>
          <p:cNvSpPr txBox="1"/>
          <p:nvPr/>
        </p:nvSpPr>
        <p:spPr>
          <a:xfrm>
            <a:off x="1196501" y="4323712"/>
            <a:ext cx="847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70C0"/>
                </a:solidFill>
              </a:rPr>
              <a:t>ML </a:t>
            </a:r>
            <a:r>
              <a:rPr lang="de-DE" dirty="0" err="1">
                <a:solidFill>
                  <a:srgbClr val="0070C0"/>
                </a:solidFill>
              </a:rPr>
              <a:t>results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already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outperform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classical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numerical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algorithms</a:t>
            </a:r>
            <a:r>
              <a:rPr lang="de-DE" dirty="0">
                <a:solidFill>
                  <a:srgbClr val="0070C0"/>
                </a:solidFill>
              </a:rPr>
              <a:t> (</a:t>
            </a:r>
            <a:r>
              <a:rPr lang="de-DE" dirty="0" err="1">
                <a:solidFill>
                  <a:srgbClr val="0070C0"/>
                </a:solidFill>
              </a:rPr>
              <a:t>speed</a:t>
            </a:r>
            <a:r>
              <a:rPr lang="de-DE" dirty="0">
                <a:solidFill>
                  <a:srgbClr val="0070C0"/>
                </a:solidFill>
              </a:rPr>
              <a:t>, </a:t>
            </a:r>
            <a:r>
              <a:rPr lang="de-DE" dirty="0" err="1">
                <a:solidFill>
                  <a:srgbClr val="0070C0"/>
                </a:solidFill>
              </a:rPr>
              <a:t>accuracy</a:t>
            </a:r>
            <a:r>
              <a:rPr lang="de-DE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D8691BE-276C-496A-8AD1-F0593265CE3E}"/>
              </a:ext>
            </a:extLst>
          </p:cNvPr>
          <p:cNvGrpSpPr/>
          <p:nvPr/>
        </p:nvGrpSpPr>
        <p:grpSpPr>
          <a:xfrm>
            <a:off x="1196501" y="1497334"/>
            <a:ext cx="7481159" cy="1876611"/>
            <a:chOff x="1196501" y="1497334"/>
            <a:chExt cx="7481159" cy="1876611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8F42664-D99C-4763-A84E-2E3DA59121FF}"/>
                </a:ext>
              </a:extLst>
            </p:cNvPr>
            <p:cNvSpPr txBox="1"/>
            <p:nvPr/>
          </p:nvSpPr>
          <p:spPr>
            <a:xfrm>
              <a:off x="1196501" y="1670915"/>
              <a:ext cx="6359433" cy="1703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0070C0"/>
                  </a:solidFill>
                </a:rPr>
                <a:t>evaluation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of</a:t>
              </a:r>
              <a:r>
                <a:rPr lang="de-DE" dirty="0">
                  <a:solidFill>
                    <a:srgbClr val="0070C0"/>
                  </a:solidFill>
                </a:rPr>
                <a:t> large </a:t>
              </a:r>
              <a:r>
                <a:rPr lang="de-DE" dirty="0" err="1">
                  <a:solidFill>
                    <a:srgbClr val="0070C0"/>
                  </a:solidFill>
                </a:rPr>
                <a:t>datasets</a:t>
              </a:r>
              <a:r>
                <a:rPr lang="de-DE" dirty="0">
                  <a:solidFill>
                    <a:srgbClr val="0070C0"/>
                  </a:solidFill>
                </a:rPr>
                <a:t>: e.g. </a:t>
              </a:r>
            </a:p>
            <a:p>
              <a:pPr marL="742950" lvl="1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de-DE" dirty="0" err="1">
                  <a:solidFill>
                    <a:srgbClr val="0070C0"/>
                  </a:solidFill>
                </a:rPr>
                <a:t>materials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discovery</a:t>
              </a:r>
              <a:r>
                <a:rPr lang="de-DE" dirty="0">
                  <a:solidFill>
                    <a:srgbClr val="0070C0"/>
                  </a:solidFill>
                </a:rPr>
                <a:t>: </a:t>
              </a:r>
              <a:r>
                <a:rPr lang="de-DE" dirty="0" err="1">
                  <a:solidFill>
                    <a:srgbClr val="0070C0"/>
                  </a:solidFill>
                </a:rPr>
                <a:t>materials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databases</a:t>
              </a:r>
              <a:r>
                <a:rPr lang="de-DE" dirty="0">
                  <a:solidFill>
                    <a:srgbClr val="0070C0"/>
                  </a:solidFill>
                </a:rPr>
                <a:t> (</a:t>
              </a:r>
              <a:r>
                <a:rPr lang="de-DE" dirty="0" err="1">
                  <a:solidFill>
                    <a:srgbClr val="0070C0"/>
                  </a:solidFill>
                </a:rPr>
                <a:t>SuperCon</a:t>
              </a:r>
              <a:r>
                <a:rPr lang="de-DE" dirty="0">
                  <a:solidFill>
                    <a:srgbClr val="0070C0"/>
                  </a:solidFill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de-DE" dirty="0" err="1">
                  <a:solidFill>
                    <a:srgbClr val="0070C0"/>
                  </a:solidFill>
                </a:rPr>
                <a:t>scientific</a:t>
              </a:r>
              <a:r>
                <a:rPr lang="de-DE" dirty="0">
                  <a:solidFill>
                    <a:srgbClr val="0070C0"/>
                  </a:solidFill>
                </a:rPr>
                <a:t> </a:t>
              </a:r>
              <a:r>
                <a:rPr lang="de-DE" dirty="0" err="1">
                  <a:solidFill>
                    <a:srgbClr val="0070C0"/>
                  </a:solidFill>
                </a:rPr>
                <a:t>imaging</a:t>
              </a:r>
              <a:r>
                <a:rPr lang="de-DE" dirty="0">
                  <a:solidFill>
                    <a:srgbClr val="0070C0"/>
                  </a:solidFill>
                </a:rPr>
                <a:t> (SEM, light </a:t>
              </a:r>
              <a:r>
                <a:rPr lang="de-DE" dirty="0" err="1">
                  <a:solidFill>
                    <a:srgbClr val="0070C0"/>
                  </a:solidFill>
                </a:rPr>
                <a:t>microscopy</a:t>
              </a:r>
              <a:r>
                <a:rPr lang="de-DE" dirty="0">
                  <a:solidFill>
                    <a:srgbClr val="0070C0"/>
                  </a:solidFill>
                </a:rPr>
                <a:t>) </a:t>
              </a:r>
            </a:p>
            <a:p>
              <a:pPr marL="742950" lvl="1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de-DE" dirty="0">
                  <a:solidFill>
                    <a:srgbClr val="0070C0"/>
                  </a:solidFill>
                </a:rPr>
                <a:t> …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18E4C15-0208-42B5-8C43-CF29A2D816EF}"/>
                </a:ext>
              </a:extLst>
            </p:cNvPr>
            <p:cNvSpPr/>
            <p:nvPr/>
          </p:nvSpPr>
          <p:spPr>
            <a:xfrm>
              <a:off x="8414067" y="1497334"/>
              <a:ext cx="263593" cy="214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70C0"/>
                </a:solidFill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CE4383C-558F-4F1E-A5E4-ACE700B8D1CE}"/>
              </a:ext>
            </a:extLst>
          </p:cNvPr>
          <p:cNvSpPr txBox="1"/>
          <p:nvPr/>
        </p:nvSpPr>
        <p:spPr>
          <a:xfrm>
            <a:off x="1024800" y="128497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Why</a:t>
            </a:r>
            <a:r>
              <a:rPr lang="de-DE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8AF0144-E31F-403B-9E42-BA2C68408E71}"/>
              </a:ext>
            </a:extLst>
          </p:cNvPr>
          <p:cNvSpPr txBox="1"/>
          <p:nvPr/>
        </p:nvSpPr>
        <p:spPr>
          <a:xfrm>
            <a:off x="1058227" y="49383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Why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now</a:t>
            </a:r>
            <a:r>
              <a:rPr lang="de-DE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EAF985A-0CE4-4F58-AB75-4B7C0CF41240}"/>
              </a:ext>
            </a:extLst>
          </p:cNvPr>
          <p:cNvSpPr txBox="1"/>
          <p:nvPr/>
        </p:nvSpPr>
        <p:spPr>
          <a:xfrm>
            <a:off x="1727641" y="5623656"/>
            <a:ext cx="579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70C0"/>
                </a:solidFill>
              </a:rPr>
              <a:t>algorithms</a:t>
            </a:r>
            <a:r>
              <a:rPr lang="de-DE" b="1" dirty="0">
                <a:solidFill>
                  <a:srgbClr val="0070C0"/>
                </a:solidFill>
              </a:rPr>
              <a:t> +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amount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of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data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b="1" dirty="0">
                <a:solidFill>
                  <a:srgbClr val="0070C0"/>
                </a:solidFill>
              </a:rPr>
              <a:t>+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computing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>
                <a:solidFill>
                  <a:srgbClr val="00B050"/>
                </a:solidFill>
              </a:rPr>
              <a:t>power </a:t>
            </a:r>
          </a:p>
        </p:txBody>
      </p:sp>
    </p:spTree>
    <p:extLst>
      <p:ext uri="{BB962C8B-B14F-4D97-AF65-F5344CB8AC3E}">
        <p14:creationId xmlns:p14="http://schemas.microsoft.com/office/powerpoint/2010/main" val="17308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 Baua Master ">
  <a:themeElements>
    <a:clrScheme name="Baua-Farben 150303">
      <a:dk1>
        <a:srgbClr val="000000"/>
      </a:dk1>
      <a:lt1>
        <a:sysClr val="window" lastClr="FFFFFF"/>
      </a:lt1>
      <a:dk2>
        <a:srgbClr val="1A70B8"/>
      </a:dk2>
      <a:lt2>
        <a:srgbClr val="E3F2FB"/>
      </a:lt2>
      <a:accent1>
        <a:srgbClr val="1A70B8"/>
      </a:accent1>
      <a:accent2>
        <a:srgbClr val="75BEEA"/>
      </a:accent2>
      <a:accent3>
        <a:srgbClr val="ACD8F2"/>
      </a:accent3>
      <a:accent4>
        <a:srgbClr val="ABD18F"/>
      </a:accent4>
      <a:accent5>
        <a:srgbClr val="C4DFB1"/>
      </a:accent5>
      <a:accent6>
        <a:srgbClr val="F1B300"/>
      </a:accent6>
      <a:hlink>
        <a:srgbClr val="1A70B8"/>
      </a:hlink>
      <a:folHlink>
        <a:srgbClr val="1A70B8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orlage PPP Format 16-9.pptx" id="{5116517B-1A19-42AD-8872-F4AEEBE39FA0}" vid="{5E92F7F5-5C26-4634-89A9-851F16798DA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3185</Words>
  <Application>Microsoft Office PowerPoint</Application>
  <PresentationFormat>Breitbild</PresentationFormat>
  <Paragraphs>864</Paragraphs>
  <Slides>78</Slides>
  <Notes>78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78</vt:i4>
      </vt:variant>
    </vt:vector>
  </HeadingPairs>
  <TitlesOfParts>
    <vt:vector size="91" baseType="lpstr">
      <vt:lpstr>Arial</vt:lpstr>
      <vt:lpstr>Brush Script MT</vt:lpstr>
      <vt:lpstr>Calibri</vt:lpstr>
      <vt:lpstr>Calibri Light</vt:lpstr>
      <vt:lpstr>Cambria Math</vt:lpstr>
      <vt:lpstr>Courier New</vt:lpstr>
      <vt:lpstr>DejaVuSans</vt:lpstr>
      <vt:lpstr>Symbol</vt:lpstr>
      <vt:lpstr>Times New Roman</vt:lpstr>
      <vt:lpstr>Whitney-Semibold</vt:lpstr>
      <vt:lpstr>Wingdings</vt:lpstr>
      <vt:lpstr>Office</vt:lpstr>
      <vt:lpstr>4 Baua Master </vt:lpstr>
      <vt:lpstr>PowerPoint-Präsentation</vt:lpstr>
      <vt:lpstr>Tutorial: Machine Learning in Magnetism</vt:lpstr>
      <vt:lpstr>PowerPoint-Präsentation</vt:lpstr>
      <vt:lpstr>PowerPoint-Präsentation</vt:lpstr>
      <vt:lpstr>ML principle: Data driven knowledge discovery</vt:lpstr>
      <vt:lpstr>Basic Machine Learning paradigms</vt:lpstr>
      <vt:lpstr>Basic Machine Learning paradigms</vt:lpstr>
      <vt:lpstr>Machine Learning – Basic Workflow</vt:lpstr>
      <vt:lpstr>Why machine learning and why now?</vt:lpstr>
      <vt:lpstr>Sem classification</vt:lpstr>
      <vt:lpstr>Data and tasks in physics research: Signal identification</vt:lpstr>
      <vt:lpstr>Quick start: steps of training a classification model with scikit-learn</vt:lpstr>
      <vt:lpstr>PowerPoint-Präsentation</vt:lpstr>
      <vt:lpstr>PowerPoint-Präsentation</vt:lpstr>
      <vt:lpstr>CODING EXAMPLE 2: Regression from scratch</vt:lpstr>
      <vt:lpstr>Summary of important terms</vt:lpstr>
      <vt:lpstr>Summary of important terms</vt:lpstr>
      <vt:lpstr>PowerPoint-Präsentation</vt:lpstr>
      <vt:lpstr>Basics of Neural Networks</vt:lpstr>
      <vt:lpstr>Neural Networks</vt:lpstr>
      <vt:lpstr>Linear mapping and displacement</vt:lpstr>
      <vt:lpstr>Linear mapping and displacement</vt:lpstr>
      <vt:lpstr>Activation</vt:lpstr>
      <vt:lpstr>Neural Network</vt:lpstr>
      <vt:lpstr>Loss function</vt:lpstr>
      <vt:lpstr>Minimize loss function  Backpropagation: Gradient descent</vt:lpstr>
      <vt:lpstr>Mastering model building</vt:lpstr>
      <vt:lpstr>Monitoring: Validation Curves</vt:lpstr>
      <vt:lpstr>Underfitting/Overfitting</vt:lpstr>
      <vt:lpstr>Reducing Overfitting: Regularization</vt:lpstr>
      <vt:lpstr>Hyperparameters and their optimization</vt:lpstr>
      <vt:lpstr>Evaluation</vt:lpstr>
      <vt:lpstr>Evaluation measures</vt:lpstr>
      <vt:lpstr>Classification: Confusion Matrix</vt:lpstr>
      <vt:lpstr>Training, Validation, Test</vt:lpstr>
      <vt:lpstr>Different networks for different physical tasks</vt:lpstr>
      <vt:lpstr>PowerPoint-Präsentation</vt:lpstr>
      <vt:lpstr>PowerPoint-Präsentation</vt:lpstr>
      <vt:lpstr>Robustness</vt:lpstr>
      <vt:lpstr>Robustness assessment</vt:lpstr>
      <vt:lpstr>Core Concept – Random Lp-norm Corruptions</vt:lpstr>
      <vt:lpstr>Training with different random Lp-norm corruptions</vt:lpstr>
      <vt:lpstr>PowerPoint-Präsentation</vt:lpstr>
      <vt:lpstr>PowerPoint-Präsentation</vt:lpstr>
      <vt:lpstr>Physics-based deep learning</vt:lpstr>
      <vt:lpstr>Supervised with „perfect“ data</vt:lpstr>
      <vt:lpstr>Realistic scenario: noisy, sparse and incomplete data</vt:lpstr>
      <vt:lpstr>Modifying the loss-term with physical laws</vt:lpstr>
      <vt:lpstr>PowerPoint-Präsentation</vt:lpstr>
      <vt:lpstr>BAuA: AI Team in Dresden</vt:lpstr>
      <vt:lpstr>Helpful tools</vt:lpstr>
      <vt:lpstr>References and reading suggestions</vt:lpstr>
      <vt:lpstr>References and reading suggestions</vt:lpstr>
      <vt:lpstr>Further references</vt:lpstr>
      <vt:lpstr>PowerPoint-Präsentation</vt:lpstr>
      <vt:lpstr>Machine Learning – Basic Workflow</vt:lpstr>
      <vt:lpstr>Data types</vt:lpstr>
      <vt:lpstr>Data and tasks in physics research: STM image classification</vt:lpstr>
      <vt:lpstr>Data and tasks in physics research: Predicting Tcr of superconductors</vt:lpstr>
      <vt:lpstr>The heart of a Neural Network</vt:lpstr>
      <vt:lpstr>Regularization with parameter norm penalties</vt:lpstr>
      <vt:lpstr>Convolutional Networks</vt:lpstr>
      <vt:lpstr>Model training,validation and test procedure</vt:lpstr>
      <vt:lpstr>Application 1: Different networks for different physical tasks</vt:lpstr>
      <vt:lpstr>Application 3 : Different models for different physical tasks</vt:lpstr>
      <vt:lpstr>PowerPoint-Präsentation</vt:lpstr>
      <vt:lpstr>PowerPoint-Präsentation</vt:lpstr>
      <vt:lpstr>PowerPoint-Präsentation</vt:lpstr>
      <vt:lpstr>Uncertainty Quantification</vt:lpstr>
      <vt:lpstr>Uncertainty quantification</vt:lpstr>
      <vt:lpstr>Calibration</vt:lpstr>
      <vt:lpstr>Data and tasks in physics research: Magnetic phases</vt:lpstr>
      <vt:lpstr>PowerPoint-Präsentation</vt:lpstr>
      <vt:lpstr>Receiver Operator Characteristics (ROC)/Area Under Curve (AUC)</vt:lpstr>
      <vt:lpstr>Dependable machine learning: overview</vt:lpstr>
      <vt:lpstr>Dependable machine learning: overview</vt:lpstr>
      <vt:lpstr>Dependable Machine Learning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Vock, Silvia</dc:creator>
  <cp:lastModifiedBy>Vock, Silvia</cp:lastModifiedBy>
  <cp:revision>397</cp:revision>
  <dcterms:created xsi:type="dcterms:W3CDTF">2023-09-16T10:39:04Z</dcterms:created>
  <dcterms:modified xsi:type="dcterms:W3CDTF">2023-10-30T13:51:28Z</dcterms:modified>
</cp:coreProperties>
</file>